
<file path=[Content_Types].xml><?xml version="1.0" encoding="utf-8"?>
<Types xmlns="http://schemas.openxmlformats.org/package/2006/content-types">
  <Default Extension="docx" ContentType="application/vnd.openxmlformats-officedocument.wordprocessingml.documen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90" r:id="rId4"/>
    <p:sldId id="295" r:id="rId5"/>
    <p:sldId id="297" r:id="rId6"/>
    <p:sldId id="291" r:id="rId7"/>
    <p:sldId id="305" r:id="rId8"/>
    <p:sldId id="298" r:id="rId9"/>
    <p:sldId id="299" r:id="rId10"/>
    <p:sldId id="303" r:id="rId11"/>
    <p:sldId id="304" r:id="rId12"/>
    <p:sldId id="302" r:id="rId13"/>
    <p:sldId id="300" r:id="rId14"/>
    <p:sldId id="301" r:id="rId15"/>
    <p:sldId id="273" r:id="rId16"/>
    <p:sldId id="307" r:id="rId17"/>
    <p:sldId id="292" r:id="rId18"/>
    <p:sldId id="306" r:id="rId19"/>
    <p:sldId id="267" r:id="rId20"/>
    <p:sldId id="287" r:id="rId21"/>
    <p:sldId id="288" r:id="rId22"/>
    <p:sldId id="28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64"/>
    <p:restoredTop sz="94629"/>
  </p:normalViewPr>
  <p:slideViewPr>
    <p:cSldViewPr snapToGrid="0" snapToObjects="1">
      <p:cViewPr varScale="1">
        <p:scale>
          <a:sx n="168" d="100"/>
          <a:sy n="168" d="100"/>
        </p:scale>
        <p:origin x="224" y="800"/>
      </p:cViewPr>
      <p:guideLst/>
    </p:cSldViewPr>
  </p:slideViewPr>
  <p:notesTextViewPr>
    <p:cViewPr>
      <p:scale>
        <a:sx n="1" d="1"/>
        <a:sy n="1" d="1"/>
      </p:scale>
      <p:origin x="0" y="0"/>
    </p:cViewPr>
  </p:notesTextViewPr>
  <p:sorterViewPr>
    <p:cViewPr>
      <p:scale>
        <a:sx n="133" d="100"/>
        <a:sy n="1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5D85-8D60-3447-B2DE-BEB9F9A8A29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9B01C52-3020-C246-9575-FD735D68E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A763CDD-C9A8-584B-8930-ACA385E5EBC6}"/>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5" name="Footer Placeholder 4">
            <a:extLst>
              <a:ext uri="{FF2B5EF4-FFF2-40B4-BE49-F238E27FC236}">
                <a16:creationId xmlns:a16="http://schemas.microsoft.com/office/drawing/2014/main" id="{A92AD998-89B8-EE4E-8914-8141D769FD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37755-2B49-7C40-8E26-7AC959001E05}"/>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774975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06C59-8BFD-734E-AE6D-C6B0F640FB3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F5017B3-4DA1-B544-901B-3CD99EDBCB1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73D56F4-18C2-B945-A3EF-A277EA95984A}"/>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5" name="Footer Placeholder 4">
            <a:extLst>
              <a:ext uri="{FF2B5EF4-FFF2-40B4-BE49-F238E27FC236}">
                <a16:creationId xmlns:a16="http://schemas.microsoft.com/office/drawing/2014/main" id="{89B7645D-1E5E-E74B-A42D-4DB1FD41A9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55CBC6-5539-7044-AC93-556BAF1AF216}"/>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128236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6AA67D-CA5C-8842-B982-FD506C69577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F964D9D-888C-1A4D-93D5-8E6B5BBFB90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D010B5-E254-1442-B290-92FFC7B6C2D8}"/>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5" name="Footer Placeholder 4">
            <a:extLst>
              <a:ext uri="{FF2B5EF4-FFF2-40B4-BE49-F238E27FC236}">
                <a16:creationId xmlns:a16="http://schemas.microsoft.com/office/drawing/2014/main" id="{A693D6C6-6942-1449-9262-91A0C59BF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9A7776-A0B6-5B46-9644-50D2B09304D4}"/>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3141027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column im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6322485" y="428370"/>
            <a:ext cx="5304367" cy="4082301"/>
          </a:xfrm>
          <a:prstGeom prst="rect">
            <a:avLst/>
          </a:prstGeom>
        </p:spPr>
        <p:txBody>
          <a:bodyPr vert="horz"/>
          <a:lstStyle/>
          <a:p>
            <a:r>
              <a:rPr lang="en-US" dirty="0"/>
              <a:t>Click icon to add picture</a:t>
            </a:r>
          </a:p>
        </p:txBody>
      </p:sp>
      <p:sp>
        <p:nvSpPr>
          <p:cNvPr id="6" name="Text Placeholder 3"/>
          <p:cNvSpPr>
            <a:spLocks noGrp="1"/>
          </p:cNvSpPr>
          <p:nvPr>
            <p:ph type="body" sz="quarter" idx="12" hasCustomPrompt="1"/>
          </p:nvPr>
        </p:nvSpPr>
        <p:spPr>
          <a:xfrm>
            <a:off x="6322483" y="4801018"/>
            <a:ext cx="5304367" cy="671139"/>
          </a:xfrm>
          <a:prstGeom prst="rect">
            <a:avLst/>
          </a:prstGeom>
        </p:spPr>
        <p:txBody>
          <a:bodyPr vert="horz"/>
          <a:lstStyle>
            <a:lvl1pPr>
              <a:lnSpc>
                <a:spcPts val="1400"/>
              </a:lnSpc>
              <a:spcBef>
                <a:spcPts val="600"/>
              </a:spcBef>
              <a:spcAft>
                <a:spcPts val="600"/>
              </a:spcAft>
              <a:defRPr sz="1000">
                <a:solidFill>
                  <a:schemeClr val="tx2"/>
                </a:solidFill>
              </a:defRPr>
            </a:lvl1pPr>
            <a:lvl2pPr marL="182563" indent="-182563">
              <a:lnSpc>
                <a:spcPts val="1700"/>
              </a:lnSpc>
              <a:spcBef>
                <a:spcPts val="400"/>
              </a:spcBef>
              <a:spcAft>
                <a:spcPts val="400"/>
              </a:spcAft>
              <a:buFont typeface="Arial"/>
              <a:buChar char="•"/>
              <a:defRPr sz="1200">
                <a:solidFill>
                  <a:schemeClr val="tx2"/>
                </a:solidFill>
              </a:defRPr>
            </a:lvl2pPr>
            <a:lvl3pPr>
              <a:spcBef>
                <a:spcPts val="400"/>
              </a:spcBef>
              <a:spcAft>
                <a:spcPts val="400"/>
              </a:spcAft>
              <a:defRPr sz="1200">
                <a:solidFill>
                  <a:schemeClr val="tx2"/>
                </a:solidFill>
              </a:defRPr>
            </a:lvl3pPr>
            <a:lvl4pPr>
              <a:spcBef>
                <a:spcPts val="400"/>
              </a:spcBef>
              <a:spcAft>
                <a:spcPts val="400"/>
              </a:spcAft>
              <a:defRPr sz="1200">
                <a:solidFill>
                  <a:schemeClr val="tx2"/>
                </a:solidFill>
              </a:defRPr>
            </a:lvl4pPr>
            <a:lvl5pPr>
              <a:spcBef>
                <a:spcPts val="400"/>
              </a:spcBef>
              <a:spcAft>
                <a:spcPts val="400"/>
              </a:spcAft>
              <a:defRPr sz="1200">
                <a:solidFill>
                  <a:schemeClr val="tx2"/>
                </a:solidFill>
              </a:defRPr>
            </a:lvl5pPr>
          </a:lstStyle>
          <a:p>
            <a:pPr lvl="0"/>
            <a:r>
              <a:rPr lang="en-AU" dirty="0"/>
              <a:t>Click to add caption</a:t>
            </a:r>
          </a:p>
        </p:txBody>
      </p:sp>
      <p:sp>
        <p:nvSpPr>
          <p:cNvPr id="7" name="Picture Placeholder 4"/>
          <p:cNvSpPr>
            <a:spLocks noGrp="1"/>
          </p:cNvSpPr>
          <p:nvPr>
            <p:ph type="pic" sz="quarter" idx="13"/>
          </p:nvPr>
        </p:nvSpPr>
        <p:spPr>
          <a:xfrm>
            <a:off x="559259" y="428370"/>
            <a:ext cx="5304367" cy="4082301"/>
          </a:xfrm>
          <a:prstGeom prst="rect">
            <a:avLst/>
          </a:prstGeom>
        </p:spPr>
        <p:txBody>
          <a:bodyPr vert="horz"/>
          <a:lstStyle/>
          <a:p>
            <a:r>
              <a:rPr lang="en-US" dirty="0"/>
              <a:t>Click icon to add picture</a:t>
            </a:r>
          </a:p>
        </p:txBody>
      </p:sp>
      <p:sp>
        <p:nvSpPr>
          <p:cNvPr id="9" name="Text Placeholder 3"/>
          <p:cNvSpPr>
            <a:spLocks noGrp="1"/>
          </p:cNvSpPr>
          <p:nvPr>
            <p:ph type="body" sz="quarter" idx="14" hasCustomPrompt="1"/>
          </p:nvPr>
        </p:nvSpPr>
        <p:spPr>
          <a:xfrm>
            <a:off x="559258" y="4801018"/>
            <a:ext cx="5304367" cy="671139"/>
          </a:xfrm>
          <a:prstGeom prst="rect">
            <a:avLst/>
          </a:prstGeom>
        </p:spPr>
        <p:txBody>
          <a:bodyPr vert="horz"/>
          <a:lstStyle>
            <a:lvl1pPr>
              <a:lnSpc>
                <a:spcPts val="1400"/>
              </a:lnSpc>
              <a:spcBef>
                <a:spcPts val="600"/>
              </a:spcBef>
              <a:spcAft>
                <a:spcPts val="600"/>
              </a:spcAft>
              <a:defRPr sz="1000">
                <a:solidFill>
                  <a:schemeClr val="tx2"/>
                </a:solidFill>
              </a:defRPr>
            </a:lvl1pPr>
            <a:lvl2pPr marL="182563" indent="-182563">
              <a:lnSpc>
                <a:spcPts val="1700"/>
              </a:lnSpc>
              <a:spcBef>
                <a:spcPts val="400"/>
              </a:spcBef>
              <a:spcAft>
                <a:spcPts val="400"/>
              </a:spcAft>
              <a:buFont typeface="Arial"/>
              <a:buChar char="•"/>
              <a:defRPr sz="1200">
                <a:solidFill>
                  <a:schemeClr val="tx2"/>
                </a:solidFill>
              </a:defRPr>
            </a:lvl2pPr>
            <a:lvl3pPr>
              <a:spcBef>
                <a:spcPts val="400"/>
              </a:spcBef>
              <a:spcAft>
                <a:spcPts val="400"/>
              </a:spcAft>
              <a:defRPr sz="1200">
                <a:solidFill>
                  <a:schemeClr val="tx2"/>
                </a:solidFill>
              </a:defRPr>
            </a:lvl3pPr>
            <a:lvl4pPr>
              <a:spcBef>
                <a:spcPts val="400"/>
              </a:spcBef>
              <a:spcAft>
                <a:spcPts val="400"/>
              </a:spcAft>
              <a:defRPr sz="1200">
                <a:solidFill>
                  <a:schemeClr val="tx2"/>
                </a:solidFill>
              </a:defRPr>
            </a:lvl4pPr>
            <a:lvl5pPr>
              <a:spcBef>
                <a:spcPts val="400"/>
              </a:spcBef>
              <a:spcAft>
                <a:spcPts val="400"/>
              </a:spcAft>
              <a:defRPr sz="1200">
                <a:solidFill>
                  <a:schemeClr val="tx2"/>
                </a:solidFill>
              </a:defRPr>
            </a:lvl5pPr>
          </a:lstStyle>
          <a:p>
            <a:pPr lvl="0"/>
            <a:r>
              <a:rPr lang="en-AU" dirty="0"/>
              <a:t>Click to add caption</a:t>
            </a:r>
          </a:p>
        </p:txBody>
      </p:sp>
      <p:sp>
        <p:nvSpPr>
          <p:cNvPr id="10" name="TextBox 9"/>
          <p:cNvSpPr txBox="1"/>
          <p:nvPr userDrawn="1"/>
        </p:nvSpPr>
        <p:spPr>
          <a:xfrm>
            <a:off x="5691809" y="6637313"/>
            <a:ext cx="826232" cy="215444"/>
          </a:xfrm>
          <a:prstGeom prst="rect">
            <a:avLst/>
          </a:prstGeom>
          <a:noFill/>
        </p:spPr>
        <p:txBody>
          <a:bodyPr wrap="square" rtlCol="0">
            <a:spAutoFit/>
          </a:bodyPr>
          <a:lstStyle/>
          <a:p>
            <a:r>
              <a:rPr lang="en-US" sz="800" dirty="0">
                <a:solidFill>
                  <a:srgbClr val="FFFFFF"/>
                </a:solidFill>
              </a:rPr>
              <a:t>Page </a:t>
            </a:r>
            <a:fld id="{F10301AA-5F97-C241-A163-E248FA417A32}" type="slidenum">
              <a:rPr lang="en-US" sz="800" smtClean="0">
                <a:solidFill>
                  <a:srgbClr val="FFFFFF"/>
                </a:solidFill>
              </a:rPr>
              <a:t>‹#›</a:t>
            </a:fld>
            <a:endParaRPr lang="en-US" sz="800" dirty="0">
              <a:solidFill>
                <a:srgbClr val="FFFFFF"/>
              </a:solidFill>
            </a:endParaRPr>
          </a:p>
        </p:txBody>
      </p:sp>
    </p:spTree>
    <p:extLst>
      <p:ext uri="{BB962C8B-B14F-4D97-AF65-F5344CB8AC3E}">
        <p14:creationId xmlns:p14="http://schemas.microsoft.com/office/powerpoint/2010/main" val="365159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590C-9042-504C-9CBD-7F3D65836A5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3D310ED-0C23-A244-A251-66411109398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BEC32DA-861F-A643-9BAC-8DAD97463874}"/>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5" name="Footer Placeholder 4">
            <a:extLst>
              <a:ext uri="{FF2B5EF4-FFF2-40B4-BE49-F238E27FC236}">
                <a16:creationId xmlns:a16="http://schemas.microsoft.com/office/drawing/2014/main" id="{D3467A76-BBBE-8B45-8027-98826905C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36FA49-2BB2-DE48-9F83-275CCB83BB64}"/>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241727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4A17A-6904-BB45-ABD5-D68806A2EC9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6622B3D-63E7-6642-A426-64E1001D6B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968CB66-A39F-3B4B-AD26-05962EA658CA}"/>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5" name="Footer Placeholder 4">
            <a:extLst>
              <a:ext uri="{FF2B5EF4-FFF2-40B4-BE49-F238E27FC236}">
                <a16:creationId xmlns:a16="http://schemas.microsoft.com/office/drawing/2014/main" id="{93ED6CD0-61E7-674C-A1F5-E1169A51F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C9B581-1873-DF43-BD3A-A635E452664C}"/>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89829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13264-4539-E143-A980-E44A5593CC2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57F460-DD6C-1E48-AB97-E5778445373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63A77C8-4978-7B44-88C3-5B349745AF7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A4D5C03-E002-4348-B8F8-6DAD3BC366F6}"/>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6" name="Footer Placeholder 5">
            <a:extLst>
              <a:ext uri="{FF2B5EF4-FFF2-40B4-BE49-F238E27FC236}">
                <a16:creationId xmlns:a16="http://schemas.microsoft.com/office/drawing/2014/main" id="{4856D982-F17F-7B47-970B-A0B321A348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60DEF9-108B-6D4B-B818-09053CF72F60}"/>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278131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2CCF8-447B-5945-8399-0AB07D2B271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5A10D2F-7EBA-474E-9917-E203DF3055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7B222A8-5074-6749-BE05-8762A335F19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C9D6207-DC90-5848-8092-4D580C9A9F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15EDE6E-8ECF-1A4F-91D9-83BAA6284CF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000E378-AC85-6E47-94A6-7EC7E17FA3B2}"/>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8" name="Footer Placeholder 7">
            <a:extLst>
              <a:ext uri="{FF2B5EF4-FFF2-40B4-BE49-F238E27FC236}">
                <a16:creationId xmlns:a16="http://schemas.microsoft.com/office/drawing/2014/main" id="{5F03E876-F89C-114A-8246-C18F67C936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2D0A14-5ED9-8A49-92AE-E298D7B9CB4C}"/>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4397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C3871-AB1C-4D4F-BA2B-D64EA583192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C6D4E22-9A7F-D640-97A2-7C9AED34B163}"/>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4" name="Footer Placeholder 3">
            <a:extLst>
              <a:ext uri="{FF2B5EF4-FFF2-40B4-BE49-F238E27FC236}">
                <a16:creationId xmlns:a16="http://schemas.microsoft.com/office/drawing/2014/main" id="{840731D8-D615-B24D-A9C6-2F4B8E7A69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6C3029-3FB5-B14F-92FD-5D18F68253C4}"/>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1441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940821-E4FC-FC4D-9B46-5892767113F2}"/>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3" name="Footer Placeholder 2">
            <a:extLst>
              <a:ext uri="{FF2B5EF4-FFF2-40B4-BE49-F238E27FC236}">
                <a16:creationId xmlns:a16="http://schemas.microsoft.com/office/drawing/2014/main" id="{A6B59050-FA4C-2D4C-8FD2-C10B51C61F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873E51-AAED-FD48-A138-936D10E72E91}"/>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36798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ED105-1149-FA49-88E5-DB623782801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BD85F3A-9E6B-C04F-97FE-827F5991FA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771329F-7C36-944A-AF7F-D3839FCC6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8B52A5-5D27-484D-A951-96937CB63695}"/>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6" name="Footer Placeholder 5">
            <a:extLst>
              <a:ext uri="{FF2B5EF4-FFF2-40B4-BE49-F238E27FC236}">
                <a16:creationId xmlns:a16="http://schemas.microsoft.com/office/drawing/2014/main" id="{95AAB4F0-7240-F74D-9AF4-B83447430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A8EADA-4856-2845-9BF8-27A31EACA912}"/>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457430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B32DD-B264-494E-99E5-AFBFC36DA1F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1D11807-B00E-D54B-9B02-2548030810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42DAED-3D96-3643-9AAF-A77FA454D4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13FD3F4-9DCC-BA48-A55E-A8A4C03B2ACB}"/>
              </a:ext>
            </a:extLst>
          </p:cNvPr>
          <p:cNvSpPr>
            <a:spLocks noGrp="1"/>
          </p:cNvSpPr>
          <p:nvPr>
            <p:ph type="dt" sz="half" idx="10"/>
          </p:nvPr>
        </p:nvSpPr>
        <p:spPr/>
        <p:txBody>
          <a:bodyPr/>
          <a:lstStyle/>
          <a:p>
            <a:fld id="{C64791C5-AC69-FA4F-86A5-36AFE3B4211A}" type="datetimeFigureOut">
              <a:rPr lang="en-US" smtClean="0"/>
              <a:t>10/30/19</a:t>
            </a:fld>
            <a:endParaRPr lang="en-US"/>
          </a:p>
        </p:txBody>
      </p:sp>
      <p:sp>
        <p:nvSpPr>
          <p:cNvPr id="6" name="Footer Placeholder 5">
            <a:extLst>
              <a:ext uri="{FF2B5EF4-FFF2-40B4-BE49-F238E27FC236}">
                <a16:creationId xmlns:a16="http://schemas.microsoft.com/office/drawing/2014/main" id="{F5BABC5E-BBE2-EC4E-9346-43EE2DBEAB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BA9485-B0C1-E548-912A-A8546A76F02A}"/>
              </a:ext>
            </a:extLst>
          </p:cNvPr>
          <p:cNvSpPr>
            <a:spLocks noGrp="1"/>
          </p:cNvSpPr>
          <p:nvPr>
            <p:ph type="sldNum" sz="quarter" idx="12"/>
          </p:nvPr>
        </p:nvSpPr>
        <p:spPr/>
        <p:txBody>
          <a:bodyPr/>
          <a:lstStyle/>
          <a:p>
            <a:fld id="{2BCF2C70-5B50-7C4E-BDBA-D15017A55990}" type="slidenum">
              <a:rPr lang="en-US" smtClean="0"/>
              <a:t>‹#›</a:t>
            </a:fld>
            <a:endParaRPr lang="en-US"/>
          </a:p>
        </p:txBody>
      </p:sp>
    </p:spTree>
    <p:extLst>
      <p:ext uri="{BB962C8B-B14F-4D97-AF65-F5344CB8AC3E}">
        <p14:creationId xmlns:p14="http://schemas.microsoft.com/office/powerpoint/2010/main" val="235513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7EF78E-D095-7F45-80A0-1A76C50009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9FDCB7A-668C-A048-9529-329CB6F3A3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E60D837-08AE-8440-A9DF-901ACDF29C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791C5-AC69-FA4F-86A5-36AFE3B4211A}" type="datetimeFigureOut">
              <a:rPr lang="en-US" smtClean="0"/>
              <a:t>10/30/19</a:t>
            </a:fld>
            <a:endParaRPr lang="en-US"/>
          </a:p>
        </p:txBody>
      </p:sp>
      <p:sp>
        <p:nvSpPr>
          <p:cNvPr id="5" name="Footer Placeholder 4">
            <a:extLst>
              <a:ext uri="{FF2B5EF4-FFF2-40B4-BE49-F238E27FC236}">
                <a16:creationId xmlns:a16="http://schemas.microsoft.com/office/drawing/2014/main" id="{106436E6-6F31-7843-A464-9BD3CF7CFB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B0629B-1F46-9D43-A748-A491BC647B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F2C70-5B50-7C4E-BDBA-D15017A55990}" type="slidenum">
              <a:rPr lang="en-US" smtClean="0"/>
              <a:t>‹#›</a:t>
            </a:fld>
            <a:endParaRPr lang="en-US"/>
          </a:p>
        </p:txBody>
      </p:sp>
    </p:spTree>
    <p:extLst>
      <p:ext uri="{BB962C8B-B14F-4D97-AF65-F5344CB8AC3E}">
        <p14:creationId xmlns:p14="http://schemas.microsoft.com/office/powerpoint/2010/main" val="3926745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6196" y="669283"/>
            <a:ext cx="5970204" cy="1698947"/>
          </a:xfrm>
        </p:spPr>
        <p:txBody>
          <a:bodyPr>
            <a:normAutofit fontScale="90000"/>
          </a:bodyPr>
          <a:lstStyle/>
          <a:p>
            <a:r>
              <a:rPr lang="en-AU" b="1" dirty="0"/>
              <a:t>DDCA</a:t>
            </a:r>
            <a:br>
              <a:rPr lang="en-AU" dirty="0"/>
            </a:br>
            <a:r>
              <a:rPr lang="en-AU" dirty="0"/>
              <a:t> </a:t>
            </a:r>
            <a:r>
              <a:rPr lang="en-AU" sz="3600" b="1" dirty="0">
                <a:solidFill>
                  <a:srgbClr val="FF0000"/>
                </a:solidFill>
              </a:rPr>
              <a:t>The Australian Council of Deans and Directors of Creative Arts</a:t>
            </a:r>
            <a:r>
              <a:rPr lang="en-AU" sz="3600" dirty="0">
                <a:solidFill>
                  <a:srgbClr val="FF0000"/>
                </a:solidFill>
              </a:rPr>
              <a:t> </a:t>
            </a:r>
            <a:endParaRPr lang="en-US" sz="3600" dirty="0">
              <a:solidFill>
                <a:srgbClr val="FF0000"/>
              </a:solidFill>
            </a:endParaRPr>
          </a:p>
        </p:txBody>
      </p:sp>
      <p:sp>
        <p:nvSpPr>
          <p:cNvPr id="3" name="Subtitle 2"/>
          <p:cNvSpPr>
            <a:spLocks noGrp="1"/>
          </p:cNvSpPr>
          <p:nvPr>
            <p:ph type="subTitle" idx="1"/>
          </p:nvPr>
        </p:nvSpPr>
        <p:spPr>
          <a:xfrm>
            <a:off x="2262043" y="2677130"/>
            <a:ext cx="8118464" cy="4015695"/>
          </a:xfrm>
        </p:spPr>
        <p:txBody>
          <a:bodyPr>
            <a:normAutofit fontScale="70000" lnSpcReduction="20000"/>
          </a:bodyPr>
          <a:lstStyle/>
          <a:p>
            <a:r>
              <a:rPr lang="en-US" sz="6400" b="1" dirty="0"/>
              <a:t>2019 Leadership Forum and Tertiary Leaders Round Table</a:t>
            </a:r>
          </a:p>
          <a:p>
            <a:endParaRPr lang="en-US" sz="6400" b="1" dirty="0"/>
          </a:p>
          <a:p>
            <a:r>
              <a:rPr lang="en-US" sz="5800" b="1" dirty="0"/>
              <a:t>30 October 2019</a:t>
            </a:r>
          </a:p>
          <a:p>
            <a:endParaRPr lang="en-US" dirty="0"/>
          </a:p>
          <a:p>
            <a:endParaRPr lang="en-US" dirty="0"/>
          </a:p>
          <a:p>
            <a:endParaRPr lang="en-US" dirty="0"/>
          </a:p>
          <a:p>
            <a:pPr algn="l"/>
            <a:endParaRPr lang="en-US" dirty="0"/>
          </a:p>
          <a:p>
            <a:pPr algn="l"/>
            <a:r>
              <a:rPr lang="en-US" dirty="0"/>
              <a:t>Sponsored by </a:t>
            </a:r>
          </a:p>
        </p:txBody>
      </p:sp>
      <p:pic>
        <p:nvPicPr>
          <p:cNvPr id="4" name="Picture 3" descr="Logo .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3185" y="5609202"/>
            <a:ext cx="2745246" cy="915083"/>
          </a:xfrm>
          <a:prstGeom prst="rect">
            <a:avLst/>
          </a:prstGeom>
        </p:spPr>
      </p:pic>
    </p:spTree>
    <p:extLst>
      <p:ext uri="{BB962C8B-B14F-4D97-AF65-F5344CB8AC3E}">
        <p14:creationId xmlns:p14="http://schemas.microsoft.com/office/powerpoint/2010/main" val="4202767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008A702-D588-CF47-A2F0-6E65B5C91C31}"/>
              </a:ext>
            </a:extLst>
          </p:cNvPr>
          <p:cNvSpPr>
            <a:spLocks noGrp="1"/>
          </p:cNvSpPr>
          <p:nvPr>
            <p:ph type="body" sz="quarter" idx="12"/>
          </p:nvPr>
        </p:nvSpPr>
        <p:spPr/>
        <p:txBody>
          <a:bodyPr/>
          <a:lstStyle/>
          <a:p>
            <a:endParaRPr lang="en-US"/>
          </a:p>
        </p:txBody>
      </p:sp>
      <p:sp>
        <p:nvSpPr>
          <p:cNvPr id="8" name="TextBox 7">
            <a:extLst>
              <a:ext uri="{FF2B5EF4-FFF2-40B4-BE49-F238E27FC236}">
                <a16:creationId xmlns:a16="http://schemas.microsoft.com/office/drawing/2014/main" id="{09BAA89A-57A3-4343-BEF3-6854A1432BF6}"/>
              </a:ext>
            </a:extLst>
          </p:cNvPr>
          <p:cNvSpPr txBox="1"/>
          <p:nvPr/>
        </p:nvSpPr>
        <p:spPr>
          <a:xfrm>
            <a:off x="7839307" y="501805"/>
            <a:ext cx="3691055" cy="3447098"/>
          </a:xfrm>
          <a:prstGeom prst="rect">
            <a:avLst/>
          </a:prstGeom>
          <a:noFill/>
        </p:spPr>
        <p:txBody>
          <a:bodyPr wrap="square" rtlCol="0">
            <a:spAutoFit/>
          </a:bodyPr>
          <a:lstStyle/>
          <a:p>
            <a:endParaRPr lang="en-US" dirty="0"/>
          </a:p>
          <a:p>
            <a:r>
              <a:rPr lang="en-US" sz="4800" dirty="0">
                <a:solidFill>
                  <a:srgbClr val="FF0000"/>
                </a:solidFill>
                <a:latin typeface="Candara" charset="0"/>
                <a:ea typeface="ＭＳ Ｐゴシック" charset="0"/>
                <a:cs typeface="Candara" charset="0"/>
              </a:rPr>
              <a:t>High rated </a:t>
            </a:r>
            <a:r>
              <a:rPr lang="en-US" sz="4800" i="1" dirty="0">
                <a:solidFill>
                  <a:srgbClr val="FFC000"/>
                </a:solidFill>
                <a:latin typeface="Candara" charset="0"/>
                <a:ea typeface="ＭＳ Ｐゴシック" charset="0"/>
                <a:cs typeface="Candara" charset="0"/>
              </a:rPr>
              <a:t>engagement</a:t>
            </a:r>
            <a:r>
              <a:rPr lang="en-US" sz="4800" dirty="0">
                <a:solidFill>
                  <a:srgbClr val="FF0000"/>
                </a:solidFill>
                <a:latin typeface="Candara" charset="0"/>
                <a:ea typeface="ＭＳ Ｐゴシック" charset="0"/>
                <a:cs typeface="Candara" charset="0"/>
              </a:rPr>
              <a:t> narratives </a:t>
            </a:r>
            <a:r>
              <a:rPr lang="en-US" sz="4800" baseline="30000" dirty="0">
                <a:solidFill>
                  <a:srgbClr val="FF0000"/>
                </a:solidFill>
                <a:latin typeface="Candara" charset="0"/>
                <a:ea typeface="ＭＳ Ｐゴシック" charset="0"/>
                <a:cs typeface="Candara" charset="0"/>
              </a:rPr>
              <a:t>1</a:t>
            </a:r>
            <a:endParaRPr lang="en-US" sz="4800" baseline="30000" dirty="0"/>
          </a:p>
          <a:p>
            <a:endParaRPr lang="en-US" dirty="0"/>
          </a:p>
          <a:p>
            <a:r>
              <a:rPr lang="en-US" sz="2000" dirty="0"/>
              <a:t>STEM 06 &amp; 09 HASS 18 &amp; 20</a:t>
            </a:r>
          </a:p>
          <a:p>
            <a:endParaRPr lang="en-US" dirty="0"/>
          </a:p>
        </p:txBody>
      </p:sp>
      <p:sp>
        <p:nvSpPr>
          <p:cNvPr id="9" name="TextBox 8">
            <a:extLst>
              <a:ext uri="{FF2B5EF4-FFF2-40B4-BE49-F238E27FC236}">
                <a16:creationId xmlns:a16="http://schemas.microsoft.com/office/drawing/2014/main" id="{46563E65-DEC4-1E4E-81C2-AD516AE3405C}"/>
              </a:ext>
            </a:extLst>
          </p:cNvPr>
          <p:cNvSpPr txBox="1"/>
          <p:nvPr/>
        </p:nvSpPr>
        <p:spPr>
          <a:xfrm>
            <a:off x="434899" y="423746"/>
            <a:ext cx="7214838" cy="6278642"/>
          </a:xfrm>
          <a:prstGeom prst="rect">
            <a:avLst/>
          </a:prstGeom>
          <a:noFill/>
        </p:spPr>
        <p:txBody>
          <a:bodyPr wrap="square" rtlCol="0">
            <a:spAutoFit/>
          </a:bodyPr>
          <a:lstStyle/>
          <a:p>
            <a:r>
              <a:rPr lang="en-US" sz="3200" dirty="0">
                <a:solidFill>
                  <a:schemeClr val="bg2">
                    <a:lumMod val="25000"/>
                  </a:schemeClr>
                </a:solidFill>
              </a:rPr>
              <a:t>Engagement is embedded in strategic plan</a:t>
            </a:r>
          </a:p>
          <a:p>
            <a:endParaRPr lang="en-US" sz="3200" dirty="0">
              <a:solidFill>
                <a:schemeClr val="bg2">
                  <a:lumMod val="25000"/>
                </a:schemeClr>
              </a:solidFill>
            </a:endParaRPr>
          </a:p>
          <a:p>
            <a:r>
              <a:rPr lang="en-US" sz="3200" dirty="0">
                <a:solidFill>
                  <a:schemeClr val="bg2">
                    <a:lumMod val="25000"/>
                  </a:schemeClr>
                </a:solidFill>
              </a:rPr>
              <a:t>Target the ‘right’ partner</a:t>
            </a:r>
          </a:p>
          <a:p>
            <a:endParaRPr lang="en-US" sz="3200" dirty="0">
              <a:solidFill>
                <a:schemeClr val="bg2">
                  <a:lumMod val="25000"/>
                </a:schemeClr>
              </a:solidFill>
            </a:endParaRPr>
          </a:p>
          <a:p>
            <a:r>
              <a:rPr lang="en-US" sz="3200" dirty="0">
                <a:solidFill>
                  <a:schemeClr val="bg2">
                    <a:lumMod val="25000"/>
                  </a:schemeClr>
                </a:solidFill>
              </a:rPr>
              <a:t>Engagement &amp; impact is linked to staff performance and promotion </a:t>
            </a:r>
          </a:p>
          <a:p>
            <a:endParaRPr lang="en-US" sz="3200" dirty="0">
              <a:solidFill>
                <a:schemeClr val="bg2">
                  <a:lumMod val="25000"/>
                </a:schemeClr>
              </a:solidFill>
            </a:endParaRPr>
          </a:p>
          <a:p>
            <a:r>
              <a:rPr lang="en-US" sz="3200" dirty="0">
                <a:solidFill>
                  <a:schemeClr val="bg2">
                    <a:lumMod val="25000"/>
                  </a:schemeClr>
                </a:solidFill>
              </a:rPr>
              <a:t>Dedicated business units – the ‘front door’</a:t>
            </a:r>
          </a:p>
          <a:p>
            <a:endParaRPr lang="en-US" sz="3200" dirty="0">
              <a:solidFill>
                <a:schemeClr val="bg2">
                  <a:lumMod val="25000"/>
                </a:schemeClr>
              </a:solidFill>
            </a:endParaRPr>
          </a:p>
          <a:p>
            <a:r>
              <a:rPr lang="en-US" sz="3200" dirty="0">
                <a:solidFill>
                  <a:schemeClr val="bg2">
                    <a:lumMod val="25000"/>
                  </a:schemeClr>
                </a:solidFill>
              </a:rPr>
              <a:t>Importance of ARCH linkage, ITRP and CRCs</a:t>
            </a:r>
          </a:p>
          <a:p>
            <a:endParaRPr lang="en-US" dirty="0"/>
          </a:p>
        </p:txBody>
      </p:sp>
    </p:spTree>
    <p:extLst>
      <p:ext uri="{BB962C8B-B14F-4D97-AF65-F5344CB8AC3E}">
        <p14:creationId xmlns:p14="http://schemas.microsoft.com/office/powerpoint/2010/main" val="2737022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008A702-D588-CF47-A2F0-6E65B5C91C31}"/>
              </a:ext>
            </a:extLst>
          </p:cNvPr>
          <p:cNvSpPr>
            <a:spLocks noGrp="1"/>
          </p:cNvSpPr>
          <p:nvPr>
            <p:ph type="body" sz="quarter" idx="12"/>
          </p:nvPr>
        </p:nvSpPr>
        <p:spPr/>
        <p:txBody>
          <a:bodyPr/>
          <a:lstStyle/>
          <a:p>
            <a:endParaRPr lang="en-US"/>
          </a:p>
        </p:txBody>
      </p:sp>
      <p:sp>
        <p:nvSpPr>
          <p:cNvPr id="8" name="TextBox 7">
            <a:extLst>
              <a:ext uri="{FF2B5EF4-FFF2-40B4-BE49-F238E27FC236}">
                <a16:creationId xmlns:a16="http://schemas.microsoft.com/office/drawing/2014/main" id="{09BAA89A-57A3-4343-BEF3-6854A1432BF6}"/>
              </a:ext>
            </a:extLst>
          </p:cNvPr>
          <p:cNvSpPr txBox="1"/>
          <p:nvPr/>
        </p:nvSpPr>
        <p:spPr>
          <a:xfrm>
            <a:off x="7839307" y="501805"/>
            <a:ext cx="3691055" cy="3200876"/>
          </a:xfrm>
          <a:prstGeom prst="rect">
            <a:avLst/>
          </a:prstGeom>
          <a:noFill/>
        </p:spPr>
        <p:txBody>
          <a:bodyPr wrap="square" rtlCol="0">
            <a:spAutoFit/>
          </a:bodyPr>
          <a:lstStyle/>
          <a:p>
            <a:endParaRPr lang="en-US" dirty="0"/>
          </a:p>
          <a:p>
            <a:r>
              <a:rPr lang="en-US" sz="4800" dirty="0">
                <a:solidFill>
                  <a:srgbClr val="FF0000"/>
                </a:solidFill>
                <a:latin typeface="Candara" charset="0"/>
                <a:ea typeface="ＭＳ Ｐゴシック" charset="0"/>
                <a:cs typeface="Candara" charset="0"/>
              </a:rPr>
              <a:t>High rated </a:t>
            </a:r>
            <a:r>
              <a:rPr lang="en-US" sz="4800" i="1" dirty="0">
                <a:solidFill>
                  <a:srgbClr val="FFC000"/>
                </a:solidFill>
                <a:latin typeface="Candara" charset="0"/>
                <a:ea typeface="ＭＳ Ｐゴシック" charset="0"/>
                <a:cs typeface="Candara" charset="0"/>
              </a:rPr>
              <a:t>engagement </a:t>
            </a:r>
            <a:r>
              <a:rPr lang="en-US" sz="4800" dirty="0">
                <a:solidFill>
                  <a:srgbClr val="FF0000"/>
                </a:solidFill>
                <a:latin typeface="Candara" charset="0"/>
                <a:ea typeface="ＭＳ Ｐゴシック" charset="0"/>
                <a:cs typeface="Candara" charset="0"/>
              </a:rPr>
              <a:t>narratives </a:t>
            </a:r>
            <a:r>
              <a:rPr lang="en-US" sz="4800" baseline="30000" dirty="0">
                <a:solidFill>
                  <a:srgbClr val="FF0000"/>
                </a:solidFill>
                <a:latin typeface="Candara" charset="0"/>
                <a:ea typeface="ＭＳ Ｐゴシック" charset="0"/>
                <a:cs typeface="Candara" charset="0"/>
              </a:rPr>
              <a:t>2</a:t>
            </a:r>
            <a:endParaRPr lang="en-US" sz="4800" baseline="30000" dirty="0"/>
          </a:p>
          <a:p>
            <a:endParaRPr lang="en-US" sz="2000" dirty="0"/>
          </a:p>
          <a:p>
            <a:r>
              <a:rPr lang="en-US" sz="2000" dirty="0"/>
              <a:t>STEM 06 &amp; 09 HASS 18 &amp; 20</a:t>
            </a:r>
          </a:p>
        </p:txBody>
      </p:sp>
      <p:sp>
        <p:nvSpPr>
          <p:cNvPr id="9" name="TextBox 8">
            <a:extLst>
              <a:ext uri="{FF2B5EF4-FFF2-40B4-BE49-F238E27FC236}">
                <a16:creationId xmlns:a16="http://schemas.microsoft.com/office/drawing/2014/main" id="{46563E65-DEC4-1E4E-81C2-AD516AE3405C}"/>
              </a:ext>
            </a:extLst>
          </p:cNvPr>
          <p:cNvSpPr txBox="1"/>
          <p:nvPr/>
        </p:nvSpPr>
        <p:spPr>
          <a:xfrm>
            <a:off x="434899" y="423746"/>
            <a:ext cx="7214838" cy="5786199"/>
          </a:xfrm>
          <a:prstGeom prst="rect">
            <a:avLst/>
          </a:prstGeom>
          <a:noFill/>
        </p:spPr>
        <p:txBody>
          <a:bodyPr wrap="square" rtlCol="0">
            <a:spAutoFit/>
          </a:bodyPr>
          <a:lstStyle/>
          <a:p>
            <a:r>
              <a:rPr lang="en-US" sz="3200" dirty="0">
                <a:solidFill>
                  <a:schemeClr val="bg2">
                    <a:lumMod val="25000"/>
                  </a:schemeClr>
                </a:solidFill>
              </a:rPr>
              <a:t>Staff on advisory boards, committees (University </a:t>
            </a:r>
            <a:r>
              <a:rPr lang="en-US" sz="2800" dirty="0">
                <a:solidFill>
                  <a:schemeClr val="bg2">
                    <a:lumMod val="25000"/>
                  </a:schemeClr>
                </a:solidFill>
                <a:sym typeface="Wingdings" pitchFamily="2" charset="2"/>
              </a:rPr>
              <a:t> -&gt; </a:t>
            </a:r>
            <a:r>
              <a:rPr lang="en-US" sz="3200" dirty="0">
                <a:solidFill>
                  <a:schemeClr val="bg2">
                    <a:lumMod val="25000"/>
                  </a:schemeClr>
                </a:solidFill>
              </a:rPr>
              <a:t>industry)</a:t>
            </a:r>
          </a:p>
          <a:p>
            <a:endParaRPr lang="en-US" sz="3200" dirty="0">
              <a:solidFill>
                <a:schemeClr val="bg2">
                  <a:lumMod val="25000"/>
                </a:schemeClr>
              </a:solidFill>
            </a:endParaRPr>
          </a:p>
          <a:p>
            <a:r>
              <a:rPr lang="en-US" sz="3200" dirty="0">
                <a:solidFill>
                  <a:schemeClr val="bg2">
                    <a:lumMod val="25000"/>
                  </a:schemeClr>
                </a:solidFill>
              </a:rPr>
              <a:t>Consultancies.  Specialist, end-user focused conferences, workshops</a:t>
            </a:r>
          </a:p>
          <a:p>
            <a:endParaRPr lang="en-US" sz="3200" dirty="0">
              <a:solidFill>
                <a:schemeClr val="bg2">
                  <a:lumMod val="25000"/>
                </a:schemeClr>
              </a:solidFill>
            </a:endParaRPr>
          </a:p>
          <a:p>
            <a:r>
              <a:rPr lang="en-US" sz="3200" dirty="0">
                <a:solidFill>
                  <a:schemeClr val="bg2">
                    <a:lumMod val="25000"/>
                  </a:schemeClr>
                </a:solidFill>
              </a:rPr>
              <a:t>Multi-media platforms</a:t>
            </a:r>
          </a:p>
          <a:p>
            <a:endParaRPr lang="en-US" sz="3200" dirty="0">
              <a:solidFill>
                <a:schemeClr val="bg2">
                  <a:lumMod val="25000"/>
                </a:schemeClr>
              </a:solidFill>
            </a:endParaRPr>
          </a:p>
          <a:p>
            <a:r>
              <a:rPr lang="en-US" sz="3200" dirty="0">
                <a:solidFill>
                  <a:schemeClr val="bg2">
                    <a:lumMod val="25000"/>
                  </a:schemeClr>
                </a:solidFill>
              </a:rPr>
              <a:t>Co-supervision and mentoring of HDRs</a:t>
            </a:r>
          </a:p>
          <a:p>
            <a:endParaRPr lang="en-US" sz="3200" dirty="0">
              <a:solidFill>
                <a:schemeClr val="bg2">
                  <a:lumMod val="25000"/>
                </a:schemeClr>
              </a:solidFill>
            </a:endParaRPr>
          </a:p>
          <a:p>
            <a:r>
              <a:rPr lang="en-US" sz="3200" dirty="0">
                <a:solidFill>
                  <a:schemeClr val="bg2">
                    <a:lumMod val="25000"/>
                  </a:schemeClr>
                </a:solidFill>
              </a:rPr>
              <a:t>Engagement with schools &amp; educators</a:t>
            </a:r>
          </a:p>
          <a:p>
            <a:endParaRPr lang="en-US" dirty="0"/>
          </a:p>
        </p:txBody>
      </p:sp>
    </p:spTree>
    <p:extLst>
      <p:ext uri="{BB962C8B-B14F-4D97-AF65-F5344CB8AC3E}">
        <p14:creationId xmlns:p14="http://schemas.microsoft.com/office/powerpoint/2010/main" val="397101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008A702-D588-CF47-A2F0-6E65B5C91C31}"/>
              </a:ext>
            </a:extLst>
          </p:cNvPr>
          <p:cNvSpPr>
            <a:spLocks noGrp="1"/>
          </p:cNvSpPr>
          <p:nvPr>
            <p:ph type="body" sz="quarter" idx="12"/>
          </p:nvPr>
        </p:nvSpPr>
        <p:spPr/>
        <p:txBody>
          <a:bodyPr/>
          <a:lstStyle/>
          <a:p>
            <a:endParaRPr lang="en-US"/>
          </a:p>
        </p:txBody>
      </p:sp>
      <p:sp>
        <p:nvSpPr>
          <p:cNvPr id="8" name="TextBox 7">
            <a:extLst>
              <a:ext uri="{FF2B5EF4-FFF2-40B4-BE49-F238E27FC236}">
                <a16:creationId xmlns:a16="http://schemas.microsoft.com/office/drawing/2014/main" id="{09BAA89A-57A3-4343-BEF3-6854A1432BF6}"/>
              </a:ext>
            </a:extLst>
          </p:cNvPr>
          <p:cNvSpPr txBox="1"/>
          <p:nvPr/>
        </p:nvSpPr>
        <p:spPr>
          <a:xfrm>
            <a:off x="559258" y="568712"/>
            <a:ext cx="3689357" cy="3600986"/>
          </a:xfrm>
          <a:prstGeom prst="rect">
            <a:avLst/>
          </a:prstGeom>
          <a:noFill/>
        </p:spPr>
        <p:txBody>
          <a:bodyPr wrap="square" rtlCol="0">
            <a:spAutoFit/>
          </a:bodyPr>
          <a:lstStyle/>
          <a:p>
            <a:endParaRPr lang="en-US" dirty="0"/>
          </a:p>
          <a:p>
            <a:r>
              <a:rPr lang="en-US" sz="4800" dirty="0">
                <a:solidFill>
                  <a:srgbClr val="FF0000"/>
                </a:solidFill>
                <a:latin typeface="Candara" charset="0"/>
                <a:ea typeface="ＭＳ Ｐゴシック" charset="0"/>
                <a:cs typeface="Candara" charset="0"/>
              </a:rPr>
              <a:t>Lessons</a:t>
            </a:r>
            <a:r>
              <a:rPr lang="en-US" sz="4800" dirty="0">
                <a:solidFill>
                  <a:srgbClr val="FF0000"/>
                </a:solidFill>
              </a:rPr>
              <a:t>:</a:t>
            </a:r>
            <a:r>
              <a:rPr lang="en-US" sz="4800" dirty="0"/>
              <a:t> </a:t>
            </a:r>
          </a:p>
          <a:p>
            <a:r>
              <a:rPr lang="en-US" sz="4800" dirty="0"/>
              <a:t>low rated approach to </a:t>
            </a:r>
            <a:r>
              <a:rPr lang="en-US" sz="4800" i="1" dirty="0">
                <a:solidFill>
                  <a:srgbClr val="FFC000"/>
                </a:solidFill>
              </a:rPr>
              <a:t>impact</a:t>
            </a:r>
          </a:p>
          <a:p>
            <a:endParaRPr lang="en-US" dirty="0"/>
          </a:p>
        </p:txBody>
      </p:sp>
      <p:sp>
        <p:nvSpPr>
          <p:cNvPr id="9" name="TextBox 8">
            <a:extLst>
              <a:ext uri="{FF2B5EF4-FFF2-40B4-BE49-F238E27FC236}">
                <a16:creationId xmlns:a16="http://schemas.microsoft.com/office/drawing/2014/main" id="{46563E65-DEC4-1E4E-81C2-AD516AE3405C}"/>
              </a:ext>
            </a:extLst>
          </p:cNvPr>
          <p:cNvSpPr txBox="1"/>
          <p:nvPr/>
        </p:nvSpPr>
        <p:spPr>
          <a:xfrm>
            <a:off x="3895494" y="735982"/>
            <a:ext cx="8095786" cy="5940088"/>
          </a:xfrm>
          <a:prstGeom prst="rect">
            <a:avLst/>
          </a:prstGeom>
          <a:noFill/>
        </p:spPr>
        <p:txBody>
          <a:bodyPr wrap="square" rtlCol="0">
            <a:spAutoFit/>
          </a:bodyPr>
          <a:lstStyle/>
          <a:p>
            <a:r>
              <a:rPr lang="en-US" sz="2800" dirty="0"/>
              <a:t>Impact is driven by individuals [not the university]</a:t>
            </a:r>
          </a:p>
          <a:p>
            <a:endParaRPr lang="en-US" sz="2800" dirty="0"/>
          </a:p>
          <a:p>
            <a:r>
              <a:rPr lang="en-US" sz="2800" dirty="0"/>
              <a:t>Little evidence presented on university’s role</a:t>
            </a:r>
          </a:p>
          <a:p>
            <a:endParaRPr lang="en-US" sz="2800" dirty="0"/>
          </a:p>
          <a:p>
            <a:r>
              <a:rPr lang="en-US" sz="2800" dirty="0"/>
              <a:t>University support is merely considered to be business as usual</a:t>
            </a:r>
          </a:p>
          <a:p>
            <a:endParaRPr lang="en-US" sz="2800" dirty="0"/>
          </a:p>
          <a:p>
            <a:r>
              <a:rPr lang="en-US" sz="2800" dirty="0"/>
              <a:t>University support is not considered to be strategic </a:t>
            </a:r>
          </a:p>
          <a:p>
            <a:endParaRPr lang="en-US" sz="2800" dirty="0"/>
          </a:p>
          <a:p>
            <a:r>
              <a:rPr lang="en-US" sz="2800" dirty="0"/>
              <a:t>Support is not well integrated into the cultures of research, or with the intention of facilitating impact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26171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008A702-D588-CF47-A2F0-6E65B5C91C31}"/>
              </a:ext>
            </a:extLst>
          </p:cNvPr>
          <p:cNvSpPr>
            <a:spLocks noGrp="1"/>
          </p:cNvSpPr>
          <p:nvPr>
            <p:ph type="body" sz="quarter" idx="12"/>
          </p:nvPr>
        </p:nvSpPr>
        <p:spPr/>
        <p:txBody>
          <a:bodyPr/>
          <a:lstStyle/>
          <a:p>
            <a:endParaRPr lang="en-US"/>
          </a:p>
        </p:txBody>
      </p:sp>
      <p:sp>
        <p:nvSpPr>
          <p:cNvPr id="8" name="TextBox 7">
            <a:extLst>
              <a:ext uri="{FF2B5EF4-FFF2-40B4-BE49-F238E27FC236}">
                <a16:creationId xmlns:a16="http://schemas.microsoft.com/office/drawing/2014/main" id="{09BAA89A-57A3-4343-BEF3-6854A1432BF6}"/>
              </a:ext>
            </a:extLst>
          </p:cNvPr>
          <p:cNvSpPr txBox="1"/>
          <p:nvPr/>
        </p:nvSpPr>
        <p:spPr>
          <a:xfrm>
            <a:off x="559258" y="568712"/>
            <a:ext cx="3689357" cy="4339650"/>
          </a:xfrm>
          <a:prstGeom prst="rect">
            <a:avLst/>
          </a:prstGeom>
          <a:noFill/>
        </p:spPr>
        <p:txBody>
          <a:bodyPr wrap="square" rtlCol="0">
            <a:spAutoFit/>
          </a:bodyPr>
          <a:lstStyle/>
          <a:p>
            <a:endParaRPr lang="en-US" dirty="0"/>
          </a:p>
          <a:p>
            <a:r>
              <a:rPr lang="en-US" sz="4800" dirty="0">
                <a:solidFill>
                  <a:srgbClr val="FF0000"/>
                </a:solidFill>
                <a:latin typeface="Candara" charset="0"/>
                <a:ea typeface="ＭＳ Ｐゴシック" charset="0"/>
                <a:cs typeface="Candara" charset="0"/>
              </a:rPr>
              <a:t>High rated approach to Impact</a:t>
            </a:r>
            <a:r>
              <a:rPr lang="en-US" sz="4800" dirty="0">
                <a:solidFill>
                  <a:srgbClr val="FF0000"/>
                </a:solidFill>
              </a:rPr>
              <a:t>:</a:t>
            </a:r>
            <a:r>
              <a:rPr lang="en-US" sz="4800" dirty="0"/>
              <a:t> </a:t>
            </a:r>
          </a:p>
          <a:p>
            <a:r>
              <a:rPr lang="en-US" sz="4800" dirty="0"/>
              <a:t>Common themes </a:t>
            </a:r>
            <a:r>
              <a:rPr lang="en-US" sz="4800" baseline="30000" dirty="0"/>
              <a:t>1</a:t>
            </a:r>
          </a:p>
          <a:p>
            <a:endParaRPr lang="en-US" dirty="0"/>
          </a:p>
        </p:txBody>
      </p:sp>
      <p:sp>
        <p:nvSpPr>
          <p:cNvPr id="9" name="TextBox 8">
            <a:extLst>
              <a:ext uri="{FF2B5EF4-FFF2-40B4-BE49-F238E27FC236}">
                <a16:creationId xmlns:a16="http://schemas.microsoft.com/office/drawing/2014/main" id="{46563E65-DEC4-1E4E-81C2-AD516AE3405C}"/>
              </a:ext>
            </a:extLst>
          </p:cNvPr>
          <p:cNvSpPr txBox="1"/>
          <p:nvPr/>
        </p:nvSpPr>
        <p:spPr>
          <a:xfrm>
            <a:off x="3888059" y="323386"/>
            <a:ext cx="8110656" cy="5878532"/>
          </a:xfrm>
          <a:prstGeom prst="rect">
            <a:avLst/>
          </a:prstGeom>
          <a:noFill/>
        </p:spPr>
        <p:txBody>
          <a:bodyPr wrap="square" rtlCol="0">
            <a:spAutoFit/>
          </a:bodyPr>
          <a:lstStyle/>
          <a:p>
            <a:r>
              <a:rPr lang="en-US" sz="3200" dirty="0"/>
              <a:t>It’s all about:</a:t>
            </a:r>
          </a:p>
          <a:p>
            <a:endParaRPr lang="en-US" sz="2800" dirty="0">
              <a:solidFill>
                <a:schemeClr val="accent2"/>
              </a:solidFill>
            </a:endParaRPr>
          </a:p>
          <a:p>
            <a:r>
              <a:rPr lang="en-US" sz="2800" dirty="0">
                <a:solidFill>
                  <a:schemeClr val="accent2"/>
                </a:solidFill>
              </a:rPr>
              <a:t>Multi-disciplinary Research </a:t>
            </a:r>
            <a:r>
              <a:rPr lang="en-US" sz="2800" dirty="0" err="1">
                <a:solidFill>
                  <a:schemeClr val="accent2"/>
                </a:solidFill>
              </a:rPr>
              <a:t>Centres</a:t>
            </a:r>
            <a:r>
              <a:rPr lang="en-US" sz="2800" dirty="0">
                <a:solidFill>
                  <a:schemeClr val="accent2"/>
                </a:solidFill>
              </a:rPr>
              <a:t>:</a:t>
            </a:r>
            <a:r>
              <a:rPr lang="en-US" sz="2800" dirty="0">
                <a:solidFill>
                  <a:srgbClr val="FFFF00"/>
                </a:solidFill>
              </a:rPr>
              <a:t>; </a:t>
            </a:r>
            <a:r>
              <a:rPr lang="en-US" sz="2800" dirty="0"/>
              <a:t>these are important for creating larger research &amp; end-user networks</a:t>
            </a:r>
          </a:p>
          <a:p>
            <a:endParaRPr lang="en-US" sz="2800" dirty="0"/>
          </a:p>
          <a:p>
            <a:r>
              <a:rPr lang="en-US" sz="2800" dirty="0">
                <a:solidFill>
                  <a:schemeClr val="accent2"/>
                </a:solidFill>
              </a:rPr>
              <a:t>Formal Partnerships: </a:t>
            </a:r>
            <a:r>
              <a:rPr lang="en-US" sz="2800" dirty="0"/>
              <a:t>that can nurture and </a:t>
            </a:r>
            <a:r>
              <a:rPr lang="en-US" sz="2800" dirty="0" err="1"/>
              <a:t>catalyse</a:t>
            </a:r>
            <a:r>
              <a:rPr lang="en-US" sz="2800" dirty="0"/>
              <a:t> relationships and deep collaboration</a:t>
            </a:r>
          </a:p>
          <a:p>
            <a:endParaRPr lang="en-US" sz="2800" dirty="0"/>
          </a:p>
          <a:p>
            <a:r>
              <a:rPr lang="en-US" sz="2800" dirty="0">
                <a:solidFill>
                  <a:schemeClr val="accent2"/>
                </a:solidFill>
              </a:rPr>
              <a:t>Strong institutional, administrative and legal support to staff: </a:t>
            </a:r>
            <a:r>
              <a:rPr lang="en-US" sz="2800" dirty="0"/>
              <a:t>includes flexibility within staff contracts to support engagement; time, travel, reduced loads </a:t>
            </a:r>
          </a:p>
          <a:p>
            <a:endParaRPr lang="en-US" dirty="0"/>
          </a:p>
          <a:p>
            <a:endParaRPr lang="en-US" dirty="0"/>
          </a:p>
        </p:txBody>
      </p:sp>
    </p:spTree>
    <p:extLst>
      <p:ext uri="{BB962C8B-B14F-4D97-AF65-F5344CB8AC3E}">
        <p14:creationId xmlns:p14="http://schemas.microsoft.com/office/powerpoint/2010/main" val="407502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008A702-D588-CF47-A2F0-6E65B5C91C31}"/>
              </a:ext>
            </a:extLst>
          </p:cNvPr>
          <p:cNvSpPr>
            <a:spLocks noGrp="1"/>
          </p:cNvSpPr>
          <p:nvPr>
            <p:ph type="body" sz="quarter" idx="12"/>
          </p:nvPr>
        </p:nvSpPr>
        <p:spPr/>
        <p:txBody>
          <a:bodyPr/>
          <a:lstStyle/>
          <a:p>
            <a:endParaRPr lang="en-US"/>
          </a:p>
        </p:txBody>
      </p:sp>
      <p:sp>
        <p:nvSpPr>
          <p:cNvPr id="8" name="TextBox 7">
            <a:extLst>
              <a:ext uri="{FF2B5EF4-FFF2-40B4-BE49-F238E27FC236}">
                <a16:creationId xmlns:a16="http://schemas.microsoft.com/office/drawing/2014/main" id="{09BAA89A-57A3-4343-BEF3-6854A1432BF6}"/>
              </a:ext>
            </a:extLst>
          </p:cNvPr>
          <p:cNvSpPr txBox="1"/>
          <p:nvPr/>
        </p:nvSpPr>
        <p:spPr>
          <a:xfrm>
            <a:off x="559258" y="568712"/>
            <a:ext cx="3689357" cy="4339650"/>
          </a:xfrm>
          <a:prstGeom prst="rect">
            <a:avLst/>
          </a:prstGeom>
          <a:noFill/>
        </p:spPr>
        <p:txBody>
          <a:bodyPr wrap="square" rtlCol="0">
            <a:spAutoFit/>
          </a:bodyPr>
          <a:lstStyle/>
          <a:p>
            <a:endParaRPr lang="en-US" dirty="0"/>
          </a:p>
          <a:p>
            <a:r>
              <a:rPr lang="en-US" sz="4800" dirty="0">
                <a:solidFill>
                  <a:srgbClr val="FF0000"/>
                </a:solidFill>
                <a:latin typeface="Candara" charset="0"/>
                <a:ea typeface="ＭＳ Ｐゴシック" charset="0"/>
                <a:cs typeface="Candara" charset="0"/>
              </a:rPr>
              <a:t>High rated approach to Impact</a:t>
            </a:r>
            <a:r>
              <a:rPr lang="en-US" sz="4800" dirty="0">
                <a:solidFill>
                  <a:srgbClr val="FF0000"/>
                </a:solidFill>
              </a:rPr>
              <a:t>:</a:t>
            </a:r>
            <a:r>
              <a:rPr lang="en-US" sz="4800" dirty="0"/>
              <a:t> </a:t>
            </a:r>
          </a:p>
          <a:p>
            <a:r>
              <a:rPr lang="en-US" sz="4800" dirty="0"/>
              <a:t>Common themes </a:t>
            </a:r>
            <a:r>
              <a:rPr lang="en-US" sz="4800" baseline="30000" dirty="0"/>
              <a:t>2</a:t>
            </a:r>
          </a:p>
          <a:p>
            <a:endParaRPr lang="en-US" dirty="0"/>
          </a:p>
        </p:txBody>
      </p:sp>
      <p:sp>
        <p:nvSpPr>
          <p:cNvPr id="9" name="TextBox 8">
            <a:extLst>
              <a:ext uri="{FF2B5EF4-FFF2-40B4-BE49-F238E27FC236}">
                <a16:creationId xmlns:a16="http://schemas.microsoft.com/office/drawing/2014/main" id="{46563E65-DEC4-1E4E-81C2-AD516AE3405C}"/>
              </a:ext>
            </a:extLst>
          </p:cNvPr>
          <p:cNvSpPr txBox="1"/>
          <p:nvPr/>
        </p:nvSpPr>
        <p:spPr>
          <a:xfrm>
            <a:off x="3888059" y="323386"/>
            <a:ext cx="8110656" cy="5170646"/>
          </a:xfrm>
          <a:prstGeom prst="rect">
            <a:avLst/>
          </a:prstGeom>
          <a:noFill/>
        </p:spPr>
        <p:txBody>
          <a:bodyPr wrap="square" rtlCol="0">
            <a:spAutoFit/>
          </a:bodyPr>
          <a:lstStyle/>
          <a:p>
            <a:r>
              <a:rPr lang="en-US" sz="3200" dirty="0"/>
              <a:t>It’s all about:</a:t>
            </a:r>
          </a:p>
          <a:p>
            <a:endParaRPr lang="en-US" sz="2800" dirty="0">
              <a:solidFill>
                <a:schemeClr val="accent2"/>
              </a:solidFill>
            </a:endParaRPr>
          </a:p>
          <a:p>
            <a:r>
              <a:rPr lang="en-US" sz="2800" dirty="0">
                <a:solidFill>
                  <a:schemeClr val="accent2"/>
                </a:solidFill>
              </a:rPr>
              <a:t>Co-location of research facilities</a:t>
            </a:r>
            <a:endParaRPr lang="en-US" sz="2800" dirty="0"/>
          </a:p>
          <a:p>
            <a:endParaRPr lang="en-US" sz="2800" dirty="0"/>
          </a:p>
          <a:p>
            <a:r>
              <a:rPr lang="en-US" sz="2800" dirty="0">
                <a:solidFill>
                  <a:schemeClr val="accent2"/>
                </a:solidFill>
              </a:rPr>
              <a:t>Knowledge transfer experts in-house</a:t>
            </a:r>
            <a:endParaRPr lang="en-US" sz="2800" dirty="0"/>
          </a:p>
          <a:p>
            <a:endParaRPr lang="en-US" sz="2800" dirty="0"/>
          </a:p>
          <a:p>
            <a:r>
              <a:rPr lang="en-US" sz="2800" dirty="0">
                <a:solidFill>
                  <a:schemeClr val="accent2"/>
                </a:solidFill>
              </a:rPr>
              <a:t>Embedded &amp; collocated staff &amp; HDR students</a:t>
            </a:r>
          </a:p>
          <a:p>
            <a:endParaRPr lang="en-US" sz="2800" dirty="0">
              <a:solidFill>
                <a:schemeClr val="accent2"/>
              </a:solidFill>
            </a:endParaRPr>
          </a:p>
          <a:p>
            <a:r>
              <a:rPr lang="en-US" sz="2800" dirty="0">
                <a:solidFill>
                  <a:schemeClr val="accent2"/>
                </a:solidFill>
              </a:rPr>
              <a:t>Multi—media platforms</a:t>
            </a:r>
            <a:endParaRPr lang="en-US" sz="2800" dirty="0"/>
          </a:p>
          <a:p>
            <a:endParaRPr lang="en-US" sz="2800" dirty="0">
              <a:solidFill>
                <a:schemeClr val="accent2"/>
              </a:solidFill>
            </a:endParaRPr>
          </a:p>
          <a:p>
            <a:r>
              <a:rPr lang="en-US" sz="2800" dirty="0">
                <a:solidFill>
                  <a:schemeClr val="accent2"/>
                </a:solidFill>
              </a:rPr>
              <a:t>Competitive grants (supporting indirect costs)</a:t>
            </a:r>
          </a:p>
          <a:p>
            <a:endParaRPr lang="en-US" dirty="0"/>
          </a:p>
        </p:txBody>
      </p:sp>
    </p:spTree>
    <p:extLst>
      <p:ext uri="{BB962C8B-B14F-4D97-AF65-F5344CB8AC3E}">
        <p14:creationId xmlns:p14="http://schemas.microsoft.com/office/powerpoint/2010/main" val="3790910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94B7A8C-81EE-E94E-933D-DCF764CBD216}" type="slidenum">
              <a:rPr lang="en-US"/>
              <a:pPr>
                <a:defRPr/>
              </a:pPr>
              <a:t>15</a:t>
            </a:fld>
            <a:endParaRPr lang="en-US"/>
          </a:p>
        </p:txBody>
      </p:sp>
      <p:sp>
        <p:nvSpPr>
          <p:cNvPr id="36866" name="Rectangle 2"/>
          <p:cNvSpPr>
            <a:spLocks noGrp="1" noChangeArrowheads="1"/>
          </p:cNvSpPr>
          <p:nvPr>
            <p:ph type="title"/>
          </p:nvPr>
        </p:nvSpPr>
        <p:spPr/>
        <p:txBody>
          <a:bodyPr/>
          <a:lstStyle/>
          <a:p>
            <a:pPr>
              <a:defRPr/>
            </a:pPr>
            <a:r>
              <a:rPr lang="en-US" dirty="0">
                <a:solidFill>
                  <a:srgbClr val="FF0000"/>
                </a:solidFill>
                <a:latin typeface="Candara" charset="0"/>
                <a:ea typeface="ＭＳ Ｐゴシック" charset="0"/>
                <a:cs typeface="Candara" charset="0"/>
              </a:rPr>
              <a:t>Is there a role for ‘research </a:t>
            </a:r>
            <a:r>
              <a:rPr lang="en-US" dirty="0" err="1">
                <a:solidFill>
                  <a:srgbClr val="FF0000"/>
                </a:solidFill>
                <a:latin typeface="Candara" charset="0"/>
                <a:ea typeface="ＭＳ Ｐゴシック" charset="0"/>
                <a:cs typeface="Candara" charset="0"/>
              </a:rPr>
              <a:t>centres</a:t>
            </a:r>
            <a:r>
              <a:rPr lang="en-US" dirty="0">
                <a:solidFill>
                  <a:srgbClr val="FF0000"/>
                </a:solidFill>
                <a:latin typeface="Candara" charset="0"/>
                <a:ea typeface="ＭＳ Ｐゴシック" charset="0"/>
                <a:cs typeface="Candara" charset="0"/>
              </a:rPr>
              <a:t>’</a:t>
            </a:r>
            <a:r>
              <a:rPr lang="en-US" dirty="0">
                <a:solidFill>
                  <a:schemeClr val="tx1">
                    <a:lumMod val="50000"/>
                    <a:lumOff val="50000"/>
                  </a:schemeClr>
                </a:solidFill>
                <a:cs typeface="+mj-cs"/>
              </a:rPr>
              <a:t>?</a:t>
            </a:r>
          </a:p>
        </p:txBody>
      </p:sp>
      <p:sp>
        <p:nvSpPr>
          <p:cNvPr id="36867" name="Rectangle 3"/>
          <p:cNvSpPr>
            <a:spLocks noGrp="1" noChangeArrowheads="1"/>
          </p:cNvSpPr>
          <p:nvPr>
            <p:ph type="body" idx="1"/>
          </p:nvPr>
        </p:nvSpPr>
        <p:spPr/>
        <p:txBody>
          <a:bodyPr>
            <a:normAutofit fontScale="32500" lnSpcReduction="20000"/>
          </a:bodyPr>
          <a:lstStyle/>
          <a:p>
            <a:pPr>
              <a:buFont typeface="Wingdings" charset="0"/>
              <a:buNone/>
              <a:defRPr/>
            </a:pPr>
            <a:r>
              <a:rPr lang="en-US" dirty="0">
                <a:cs typeface="+mn-cs"/>
              </a:rPr>
              <a:t>	</a:t>
            </a:r>
            <a:r>
              <a:rPr lang="en-US" sz="7400" dirty="0">
                <a:solidFill>
                  <a:srgbClr val="FF0000"/>
                </a:solidFill>
                <a:latin typeface="Candara" panose="020E0502030303020204" pitchFamily="34" charset="0"/>
                <a:cs typeface="Arial"/>
              </a:rPr>
              <a:t>A Research Centre can add value because it is:</a:t>
            </a:r>
          </a:p>
          <a:p>
            <a:pPr>
              <a:buFont typeface="Wingdings" charset="0"/>
              <a:buNone/>
              <a:defRPr/>
            </a:pPr>
            <a:endParaRPr lang="en-US" sz="6000" dirty="0">
              <a:solidFill>
                <a:srgbClr val="FF0000"/>
              </a:solidFill>
              <a:latin typeface="Candara" panose="020E0502030303020204" pitchFamily="34" charset="0"/>
              <a:cs typeface="Arial"/>
            </a:endParaRPr>
          </a:p>
          <a:p>
            <a:pPr>
              <a:buNone/>
              <a:defRPr/>
            </a:pPr>
            <a:r>
              <a:rPr lang="en-US" sz="7400" dirty="0">
                <a:latin typeface="Candara" panose="020E0502030303020204" pitchFamily="34" charset="0"/>
                <a:cs typeface="Arial"/>
              </a:rPr>
              <a:t>A title </a:t>
            </a:r>
            <a:r>
              <a:rPr lang="en-US" sz="7400" dirty="0" err="1">
                <a:latin typeface="Candara" panose="020E0502030303020204" pitchFamily="34" charset="0"/>
                <a:cs typeface="Arial"/>
              </a:rPr>
              <a:t>recognised</a:t>
            </a:r>
            <a:r>
              <a:rPr lang="en-US" sz="7400" dirty="0">
                <a:latin typeface="Candara" panose="020E0502030303020204" pitchFamily="34" charset="0"/>
                <a:cs typeface="Arial"/>
              </a:rPr>
              <a:t> across the sector</a:t>
            </a:r>
          </a:p>
          <a:p>
            <a:pPr>
              <a:buFont typeface="Wingdings" charset="0"/>
              <a:buNone/>
              <a:defRPr/>
            </a:pPr>
            <a:r>
              <a:rPr lang="en-US" sz="7400" dirty="0">
                <a:latin typeface="Candara" panose="020E0502030303020204" pitchFamily="34" charset="0"/>
                <a:cs typeface="Arial"/>
              </a:rPr>
              <a:t>A hub for vigorous enquiry where bandwidth is promoted and where the best want to work</a:t>
            </a:r>
          </a:p>
          <a:p>
            <a:pPr>
              <a:buNone/>
              <a:defRPr/>
            </a:pPr>
            <a:r>
              <a:rPr lang="en-US" sz="7400" dirty="0">
                <a:latin typeface="Candara" panose="020E0502030303020204" pitchFamily="34" charset="0"/>
                <a:cs typeface="Arial"/>
              </a:rPr>
              <a:t>A critical mass of people at various stages of their career</a:t>
            </a:r>
          </a:p>
          <a:p>
            <a:pPr>
              <a:buNone/>
              <a:defRPr/>
            </a:pPr>
            <a:r>
              <a:rPr lang="en-US" sz="7400" dirty="0">
                <a:latin typeface="Candara" panose="020E0502030303020204" pitchFamily="34" charset="0"/>
                <a:cs typeface="Arial"/>
              </a:rPr>
              <a:t>A place that can attract funds from a variety of sources</a:t>
            </a:r>
          </a:p>
          <a:p>
            <a:pPr>
              <a:buFont typeface="Wingdings" charset="0"/>
              <a:buNone/>
              <a:defRPr/>
            </a:pPr>
            <a:r>
              <a:rPr lang="en-US" sz="7400" dirty="0">
                <a:latin typeface="Candara" panose="020E0502030303020204" pitchFamily="34" charset="0"/>
                <a:cs typeface="Arial"/>
              </a:rPr>
              <a:t>Where changes in key staff  do not result in a major loss of focus or quality</a:t>
            </a:r>
          </a:p>
          <a:p>
            <a:pPr>
              <a:buFont typeface="Wingdings" charset="0"/>
              <a:buNone/>
              <a:defRPr/>
            </a:pPr>
            <a:r>
              <a:rPr lang="en-US" sz="7400" dirty="0">
                <a:latin typeface="Candara" panose="020E0502030303020204" pitchFamily="34" charset="0"/>
                <a:cs typeface="Arial"/>
              </a:rPr>
              <a:t>Where it is authentic and not just invented for research evaluations! </a:t>
            </a:r>
          </a:p>
          <a:p>
            <a:pPr>
              <a:buFont typeface="Wingdings" charset="0"/>
              <a:buNone/>
              <a:defRPr/>
            </a:pPr>
            <a:endParaRPr lang="en-US" sz="7400" dirty="0">
              <a:latin typeface="Candara" panose="020E0502030303020204" pitchFamily="34" charset="0"/>
              <a:cs typeface="Arial"/>
            </a:endParaRPr>
          </a:p>
          <a:p>
            <a:pPr>
              <a:buFont typeface="Wingdings" charset="0"/>
              <a:buNone/>
              <a:defRPr/>
            </a:pPr>
            <a:endParaRPr lang="en-US" dirty="0"/>
          </a:p>
          <a:p>
            <a:pPr>
              <a:buFont typeface="Wingdings" charset="0"/>
              <a:buNone/>
              <a:defRPr/>
            </a:pPr>
            <a:r>
              <a:rPr lang="en-US" dirty="0"/>
              <a:t>	</a:t>
            </a:r>
            <a:endParaRPr lang="en-US" i="1" dirty="0">
              <a:solidFill>
                <a:schemeClr val="tx1">
                  <a:lumMod val="65000"/>
                  <a:lumOff val="35000"/>
                </a:schemeClr>
              </a:solidFill>
            </a:endParaRPr>
          </a:p>
        </p:txBody>
      </p:sp>
      <p:sp>
        <p:nvSpPr>
          <p:cNvPr id="21508" name="TextBox 1"/>
          <p:cNvSpPr txBox="1">
            <a:spLocks noChangeArrowheads="1"/>
          </p:cNvSpPr>
          <p:nvPr/>
        </p:nvSpPr>
        <p:spPr bwMode="auto">
          <a:xfrm>
            <a:off x="-1682750" y="377826"/>
            <a:ext cx="1857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endParaRPr lang="en-US"/>
          </a:p>
        </p:txBody>
      </p:sp>
    </p:spTree>
    <p:extLst>
      <p:ext uri="{BB962C8B-B14F-4D97-AF65-F5344CB8AC3E}">
        <p14:creationId xmlns:p14="http://schemas.microsoft.com/office/powerpoint/2010/main" val="1356868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94B7A8C-81EE-E94E-933D-DCF764CBD216}" type="slidenum">
              <a:rPr lang="en-US"/>
              <a:pPr>
                <a:defRPr/>
              </a:pPr>
              <a:t>16</a:t>
            </a:fld>
            <a:endParaRPr lang="en-US"/>
          </a:p>
        </p:txBody>
      </p:sp>
      <p:sp>
        <p:nvSpPr>
          <p:cNvPr id="36866" name="Rectangle 2"/>
          <p:cNvSpPr>
            <a:spLocks noGrp="1" noChangeArrowheads="1"/>
          </p:cNvSpPr>
          <p:nvPr>
            <p:ph type="title"/>
          </p:nvPr>
        </p:nvSpPr>
        <p:spPr/>
        <p:txBody>
          <a:bodyPr/>
          <a:lstStyle/>
          <a:p>
            <a:pPr>
              <a:defRPr/>
            </a:pPr>
            <a:r>
              <a:rPr lang="en-US" dirty="0">
                <a:solidFill>
                  <a:srgbClr val="FF0000"/>
                </a:solidFill>
                <a:latin typeface="Candara" charset="0"/>
                <a:ea typeface="ＭＳ Ｐゴシック" charset="0"/>
                <a:cs typeface="Candara" charset="0"/>
              </a:rPr>
              <a:t>How does DDCA help build an </a:t>
            </a:r>
            <a:r>
              <a:rPr lang="en-US" dirty="0" err="1">
                <a:solidFill>
                  <a:srgbClr val="FF0000"/>
                </a:solidFill>
                <a:latin typeface="Candara" charset="0"/>
                <a:ea typeface="ＭＳ Ｐゴシック" charset="0"/>
                <a:cs typeface="Candara" charset="0"/>
              </a:rPr>
              <a:t>infastucture</a:t>
            </a:r>
            <a:r>
              <a:rPr lang="en-US" dirty="0">
                <a:solidFill>
                  <a:srgbClr val="FF0000"/>
                </a:solidFill>
                <a:latin typeface="Candara" charset="0"/>
                <a:ea typeface="ＭＳ Ｐゴシック" charset="0"/>
                <a:cs typeface="Candara" charset="0"/>
              </a:rPr>
              <a:t> of impact and engagement?</a:t>
            </a:r>
            <a:endParaRPr lang="en-US" dirty="0">
              <a:solidFill>
                <a:schemeClr val="tx1">
                  <a:lumMod val="50000"/>
                  <a:lumOff val="50000"/>
                </a:schemeClr>
              </a:solidFill>
              <a:cs typeface="+mj-cs"/>
            </a:endParaRPr>
          </a:p>
        </p:txBody>
      </p:sp>
      <p:sp>
        <p:nvSpPr>
          <p:cNvPr id="36867" name="Rectangle 3"/>
          <p:cNvSpPr>
            <a:spLocks noGrp="1" noChangeArrowheads="1"/>
          </p:cNvSpPr>
          <p:nvPr>
            <p:ph type="body" idx="1"/>
          </p:nvPr>
        </p:nvSpPr>
        <p:spPr/>
        <p:txBody>
          <a:bodyPr>
            <a:normAutofit/>
          </a:bodyPr>
          <a:lstStyle/>
          <a:p>
            <a:pPr>
              <a:buFont typeface="Wingdings" charset="0"/>
              <a:buNone/>
              <a:defRPr/>
            </a:pPr>
            <a:endParaRPr lang="en-US" sz="2400" dirty="0">
              <a:solidFill>
                <a:srgbClr val="FF0000"/>
              </a:solidFill>
              <a:latin typeface="Candara" panose="020E0502030303020204" pitchFamily="34" charset="0"/>
            </a:endParaRPr>
          </a:p>
          <a:p>
            <a:pPr>
              <a:buFont typeface="Wingdings" charset="0"/>
              <a:buNone/>
              <a:defRPr/>
            </a:pPr>
            <a:r>
              <a:rPr lang="en-US" sz="2400" dirty="0">
                <a:solidFill>
                  <a:srgbClr val="FF0000"/>
                </a:solidFill>
                <a:latin typeface="Candara" panose="020E0502030303020204" pitchFamily="34" charset="0"/>
                <a:cs typeface="Arial"/>
              </a:rPr>
              <a:t>How do we gather evidence about the key policy influencers?</a:t>
            </a:r>
          </a:p>
          <a:p>
            <a:pPr>
              <a:buNone/>
              <a:defRPr/>
            </a:pPr>
            <a:r>
              <a:rPr lang="en-US" sz="2400" dirty="0">
                <a:latin typeface="Candara" panose="020E0502030303020204" pitchFamily="34" charset="0"/>
                <a:cs typeface="Arial"/>
              </a:rPr>
              <a:t>How does DDCA share knowledge about state and national networks that might help corroborate our research practices?</a:t>
            </a:r>
          </a:p>
          <a:p>
            <a:pPr>
              <a:buNone/>
              <a:defRPr/>
            </a:pPr>
            <a:r>
              <a:rPr lang="en-US" sz="2400" dirty="0">
                <a:latin typeface="Candara" panose="020E0502030303020204" pitchFamily="34" charset="0"/>
                <a:cs typeface="Arial"/>
              </a:rPr>
              <a:t>What’s our understanding of knowledge exchange and knowledge transfer?</a:t>
            </a:r>
          </a:p>
          <a:p>
            <a:pPr>
              <a:buNone/>
              <a:defRPr/>
            </a:pPr>
            <a:r>
              <a:rPr lang="en-US" sz="2400" dirty="0">
                <a:latin typeface="Candara" panose="020E0502030303020204" pitchFamily="34" charset="0"/>
                <a:cs typeface="Arial"/>
              </a:rPr>
              <a:t>How do we </a:t>
            </a:r>
            <a:r>
              <a:rPr lang="en-US" sz="2400" dirty="0" err="1">
                <a:latin typeface="Candara" panose="020E0502030303020204" pitchFamily="34" charset="0"/>
                <a:cs typeface="Arial"/>
              </a:rPr>
              <a:t>maximise</a:t>
            </a:r>
            <a:r>
              <a:rPr lang="en-US" sz="2400" dirty="0">
                <a:latin typeface="Candara" panose="020E0502030303020204" pitchFamily="34" charset="0"/>
                <a:cs typeface="Arial"/>
              </a:rPr>
              <a:t> our already strong links with the national and international creative industries?</a:t>
            </a:r>
          </a:p>
          <a:p>
            <a:pPr>
              <a:buNone/>
              <a:defRPr/>
            </a:pPr>
            <a:r>
              <a:rPr lang="en-US" sz="2400" dirty="0">
                <a:latin typeface="Candara" panose="020E0502030303020204" pitchFamily="34" charset="0"/>
                <a:cs typeface="Arial"/>
              </a:rPr>
              <a:t>How do we </a:t>
            </a:r>
            <a:r>
              <a:rPr lang="en-US" sz="2400" dirty="0" err="1">
                <a:latin typeface="Candara" panose="020E0502030303020204" pitchFamily="34" charset="0"/>
                <a:cs typeface="Arial"/>
              </a:rPr>
              <a:t>maximise</a:t>
            </a:r>
            <a:r>
              <a:rPr lang="en-US" sz="2400" dirty="0">
                <a:latin typeface="Candara" panose="020E0502030303020204" pitchFamily="34" charset="0"/>
                <a:cs typeface="Arial"/>
              </a:rPr>
              <a:t> our already strong links in DDCA themes and disciplines that reach beyond national and international creative industries, into other professions, businesses, industry?</a:t>
            </a:r>
          </a:p>
          <a:p>
            <a:pPr>
              <a:buNone/>
              <a:defRPr/>
            </a:pPr>
            <a:endParaRPr lang="en-US" sz="2400" dirty="0">
              <a:latin typeface="Candara" panose="020E0502030303020204" pitchFamily="34" charset="0"/>
              <a:cs typeface="Arial"/>
            </a:endParaRPr>
          </a:p>
        </p:txBody>
      </p:sp>
      <p:sp>
        <p:nvSpPr>
          <p:cNvPr id="21508" name="TextBox 1"/>
          <p:cNvSpPr txBox="1">
            <a:spLocks noChangeArrowheads="1"/>
          </p:cNvSpPr>
          <p:nvPr/>
        </p:nvSpPr>
        <p:spPr bwMode="auto">
          <a:xfrm>
            <a:off x="-1682750" y="377826"/>
            <a:ext cx="1857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endParaRPr lang="en-US"/>
          </a:p>
        </p:txBody>
      </p:sp>
    </p:spTree>
    <p:extLst>
      <p:ext uri="{BB962C8B-B14F-4D97-AF65-F5344CB8AC3E}">
        <p14:creationId xmlns:p14="http://schemas.microsoft.com/office/powerpoint/2010/main" val="2609065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449599"/>
            <a:ext cx="9144000" cy="5143500"/>
          </a:xfrm>
          <a:prstGeom prst="rect">
            <a:avLst/>
          </a:prstGeom>
        </p:spPr>
      </p:pic>
      <p:sp>
        <p:nvSpPr>
          <p:cNvPr id="3" name="TextBox 2"/>
          <p:cNvSpPr txBox="1"/>
          <p:nvPr/>
        </p:nvSpPr>
        <p:spPr>
          <a:xfrm>
            <a:off x="4803696" y="5819284"/>
            <a:ext cx="3698905" cy="461665"/>
          </a:xfrm>
          <a:prstGeom prst="rect">
            <a:avLst/>
          </a:prstGeom>
          <a:noFill/>
        </p:spPr>
        <p:txBody>
          <a:bodyPr wrap="square" rtlCol="0">
            <a:spAutoFit/>
          </a:bodyPr>
          <a:lstStyle/>
          <a:p>
            <a:r>
              <a:rPr lang="en-US" dirty="0"/>
              <a:t>       </a:t>
            </a:r>
            <a:r>
              <a:rPr lang="en-US" sz="2400" dirty="0">
                <a:latin typeface="Candara" panose="020E0502030303020204" pitchFamily="34" charset="0"/>
              </a:rPr>
              <a:t>Thank you</a:t>
            </a:r>
          </a:p>
        </p:txBody>
      </p:sp>
      <p:pic>
        <p:nvPicPr>
          <p:cNvPr id="4" name="Picture 3"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8333" y="6300113"/>
            <a:ext cx="1249667" cy="557887"/>
          </a:xfrm>
          <a:prstGeom prst="rect">
            <a:avLst/>
          </a:prstGeom>
        </p:spPr>
      </p:pic>
    </p:spTree>
    <p:extLst>
      <p:ext uri="{BB962C8B-B14F-4D97-AF65-F5344CB8AC3E}">
        <p14:creationId xmlns:p14="http://schemas.microsoft.com/office/powerpoint/2010/main" val="3530247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0280-E9F0-4C43-853A-60C0EBF142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0D939D-8D57-EB47-BC12-F2400AE60A9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59528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a:solidFill>
                  <a:srgbClr val="FF0000"/>
                </a:solidFill>
                <a:latin typeface="Arial" charset="0"/>
                <a:cs typeface="Arial" charset="0"/>
              </a:rPr>
              <a:t>A case study approach</a:t>
            </a:r>
          </a:p>
        </p:txBody>
      </p:sp>
      <p:sp>
        <p:nvSpPr>
          <p:cNvPr id="19459" name="Content Placeholder 2"/>
          <p:cNvSpPr>
            <a:spLocks noGrp="1"/>
          </p:cNvSpPr>
          <p:nvPr>
            <p:ph idx="1"/>
          </p:nvPr>
        </p:nvSpPr>
        <p:spPr>
          <a:xfrm>
            <a:off x="2108815" y="1417639"/>
            <a:ext cx="7686140" cy="4966172"/>
          </a:xfrm>
        </p:spPr>
        <p:txBody>
          <a:bodyPr>
            <a:normAutofit/>
          </a:bodyPr>
          <a:lstStyle/>
          <a:p>
            <a:r>
              <a:rPr lang="en-GB" b="1" dirty="0">
                <a:latin typeface="Arial" charset="0"/>
                <a:cs typeface="Arial" charset="0"/>
              </a:rPr>
              <a:t>Identifying </a:t>
            </a:r>
            <a:r>
              <a:rPr lang="en-GB" dirty="0">
                <a:latin typeface="Arial" charset="0"/>
                <a:cs typeface="Arial" charset="0"/>
              </a:rPr>
              <a:t>the research;</a:t>
            </a:r>
          </a:p>
          <a:p>
            <a:r>
              <a:rPr lang="en-GB" b="1" dirty="0">
                <a:latin typeface="Arial" charset="0"/>
                <a:cs typeface="Arial" charset="0"/>
              </a:rPr>
              <a:t>Interviewing </a:t>
            </a:r>
            <a:r>
              <a:rPr lang="en-US" dirty="0"/>
              <a:t>to discuss the impact and engagement activities that have resulted from your research. </a:t>
            </a:r>
          </a:p>
          <a:p>
            <a:r>
              <a:rPr lang="en-US" b="1" dirty="0"/>
              <a:t>Using </a:t>
            </a:r>
            <a:r>
              <a:rPr lang="en-US" dirty="0"/>
              <a:t>the Impact Indicators and Engagement Activities</a:t>
            </a:r>
            <a:r>
              <a:rPr lang="en-GB" dirty="0"/>
              <a:t> </a:t>
            </a:r>
            <a:r>
              <a:rPr lang="en-US" dirty="0"/>
              <a:t>document to map the activities</a:t>
            </a:r>
          </a:p>
          <a:p>
            <a:r>
              <a:rPr lang="en-US" b="1" dirty="0"/>
              <a:t>Addressing</a:t>
            </a:r>
            <a:r>
              <a:rPr lang="en-US" dirty="0"/>
              <a:t> these questions:</a:t>
            </a:r>
            <a:endParaRPr lang="en-GB" dirty="0"/>
          </a:p>
          <a:p>
            <a:pPr marL="0" indent="0">
              <a:buNone/>
            </a:pPr>
            <a:endParaRPr lang="en-GB" b="1" dirty="0">
              <a:latin typeface="Arial" charset="0"/>
              <a:cs typeface="Arial" charset="0"/>
            </a:endParaRPr>
          </a:p>
        </p:txBody>
      </p:sp>
    </p:spTree>
    <p:extLst>
      <p:ext uri="{BB962C8B-B14F-4D97-AF65-F5344CB8AC3E}">
        <p14:creationId xmlns:p14="http://schemas.microsoft.com/office/powerpoint/2010/main" val="132719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a:spLocks noGrp="1"/>
          </p:cNvSpPr>
          <p:nvPr>
            <p:ph type="subTitle" idx="1"/>
          </p:nvPr>
        </p:nvSpPr>
        <p:spPr>
          <a:xfrm>
            <a:off x="2533652" y="3284540"/>
            <a:ext cx="7161213" cy="2179558"/>
          </a:xfrm>
        </p:spPr>
        <p:txBody>
          <a:bodyPr>
            <a:normAutofit/>
          </a:bodyPr>
          <a:lstStyle/>
          <a:p>
            <a:pPr eaLnBrk="1" hangingPunct="1">
              <a:spcBef>
                <a:spcPct val="0"/>
              </a:spcBef>
            </a:pPr>
            <a:endParaRPr lang="en-GB" sz="1800" b="1" dirty="0">
              <a:solidFill>
                <a:srgbClr val="000000"/>
              </a:solidFill>
              <a:latin typeface="Arial" charset="0"/>
            </a:endParaRPr>
          </a:p>
          <a:p>
            <a:pPr eaLnBrk="1" hangingPunct="1">
              <a:spcBef>
                <a:spcPct val="0"/>
              </a:spcBef>
            </a:pPr>
            <a:endParaRPr lang="en-GB" sz="1800" dirty="0">
              <a:solidFill>
                <a:srgbClr val="000000"/>
              </a:solidFill>
              <a:latin typeface="Arial" charset="0"/>
            </a:endParaRPr>
          </a:p>
          <a:p>
            <a:pPr eaLnBrk="1" hangingPunct="1">
              <a:spcBef>
                <a:spcPct val="0"/>
              </a:spcBef>
            </a:pPr>
            <a:endParaRPr lang="en-GB" sz="1800" dirty="0">
              <a:solidFill>
                <a:srgbClr val="000000"/>
              </a:solidFill>
              <a:latin typeface="Arial" charset="0"/>
            </a:endParaRPr>
          </a:p>
          <a:p>
            <a:pPr eaLnBrk="1" hangingPunct="1">
              <a:spcBef>
                <a:spcPct val="0"/>
              </a:spcBef>
            </a:pPr>
            <a:endParaRPr lang="en-GB" sz="1800" dirty="0">
              <a:solidFill>
                <a:srgbClr val="000000"/>
              </a:solidFill>
              <a:latin typeface="Arial" charset="0"/>
            </a:endParaRPr>
          </a:p>
          <a:p>
            <a:pPr eaLnBrk="1" hangingPunct="1">
              <a:spcBef>
                <a:spcPct val="0"/>
              </a:spcBef>
            </a:pPr>
            <a:r>
              <a:rPr lang="en-GB" sz="1800" dirty="0">
                <a:solidFill>
                  <a:srgbClr val="FF0000"/>
                </a:solidFill>
                <a:latin typeface="Arial" charset="0"/>
              </a:rPr>
              <a:t>DDCA conference, Melbourne</a:t>
            </a:r>
          </a:p>
          <a:p>
            <a:pPr eaLnBrk="1" hangingPunct="1">
              <a:spcBef>
                <a:spcPct val="0"/>
              </a:spcBef>
            </a:pPr>
            <a:endParaRPr lang="en-GB" sz="1800" dirty="0">
              <a:solidFill>
                <a:srgbClr val="FF0000"/>
              </a:solidFill>
              <a:latin typeface="Arial" charset="0"/>
            </a:endParaRPr>
          </a:p>
          <a:p>
            <a:pPr eaLnBrk="1" hangingPunct="1">
              <a:spcBef>
                <a:spcPct val="0"/>
              </a:spcBef>
            </a:pPr>
            <a:r>
              <a:rPr lang="en-GB" sz="1800" dirty="0">
                <a:solidFill>
                  <a:srgbClr val="FF0000"/>
                </a:solidFill>
                <a:latin typeface="Arial" charset="0"/>
              </a:rPr>
              <a:t>Professor Paul Gough RMIT</a:t>
            </a:r>
          </a:p>
          <a:p>
            <a:pPr eaLnBrk="1" hangingPunct="1">
              <a:spcBef>
                <a:spcPct val="0"/>
              </a:spcBef>
            </a:pPr>
            <a:r>
              <a:rPr lang="en-GB" sz="1800" dirty="0">
                <a:solidFill>
                  <a:srgbClr val="FF0000"/>
                </a:solidFill>
                <a:latin typeface="Arial" charset="0"/>
              </a:rPr>
              <a:t>October 2019</a:t>
            </a:r>
          </a:p>
        </p:txBody>
      </p:sp>
      <p:sp>
        <p:nvSpPr>
          <p:cNvPr id="5123" name="Title 1"/>
          <p:cNvSpPr>
            <a:spLocks noGrp="1"/>
          </p:cNvSpPr>
          <p:nvPr>
            <p:ph type="ctrTitle"/>
          </p:nvPr>
        </p:nvSpPr>
        <p:spPr>
          <a:xfrm>
            <a:off x="1659627" y="571500"/>
            <a:ext cx="8791063" cy="3521724"/>
          </a:xfrm>
        </p:spPr>
        <p:txBody>
          <a:bodyPr>
            <a:normAutofit/>
          </a:bodyPr>
          <a:lstStyle/>
          <a:p>
            <a:br>
              <a:rPr lang="en-GB" sz="4000" b="1" dirty="0">
                <a:latin typeface="Arial" charset="0"/>
              </a:rPr>
            </a:br>
            <a:r>
              <a:rPr lang="en-AU" sz="4000" b="1" i="1" dirty="0"/>
              <a:t>Beyond Research: Creative Arts </a:t>
            </a:r>
            <a:br>
              <a:rPr lang="en-AU" sz="4000" b="1" i="1" dirty="0"/>
            </a:br>
            <a:r>
              <a:rPr lang="en-AU" sz="4000" b="1" i="1" dirty="0"/>
              <a:t>in an Impact &amp;</a:t>
            </a:r>
            <a:br>
              <a:rPr lang="en-GB" sz="4000" dirty="0"/>
            </a:br>
            <a:r>
              <a:rPr lang="en-AU" sz="4000" b="1" i="1" dirty="0"/>
              <a:t>Engagement Environment</a:t>
            </a:r>
            <a:br>
              <a:rPr lang="en-GB" sz="4000" dirty="0"/>
            </a:br>
            <a:endParaRPr lang="en-GB" sz="3200" dirty="0">
              <a:solidFill>
                <a:srgbClr val="FF0000"/>
              </a:solidFill>
              <a:latin typeface="Arial" charset="0"/>
            </a:endParaRPr>
          </a:p>
        </p:txBody>
      </p:sp>
      <p:sp>
        <p:nvSpPr>
          <p:cNvPr id="2" name="TextBox 1"/>
          <p:cNvSpPr txBox="1"/>
          <p:nvPr/>
        </p:nvSpPr>
        <p:spPr>
          <a:xfrm>
            <a:off x="-523876" y="1190625"/>
            <a:ext cx="184666" cy="369332"/>
          </a:xfrm>
          <a:prstGeom prst="rect">
            <a:avLst/>
          </a:prstGeom>
          <a:noFill/>
        </p:spPr>
        <p:txBody>
          <a:bodyPr wrap="none" rtlCol="0">
            <a:spAutoFit/>
          </a:bodyPr>
          <a:lstStyle/>
          <a:p>
            <a:endParaRPr lang="en-US" dirty="0"/>
          </a:p>
        </p:txBody>
      </p:sp>
      <p:pic>
        <p:nvPicPr>
          <p:cNvPr id="3" name="Picture 2" descr="rmitlogo-compresse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8355" y="5953974"/>
            <a:ext cx="2017444" cy="904026"/>
          </a:xfrm>
          <a:prstGeom prst="rect">
            <a:avLst/>
          </a:prstGeom>
        </p:spPr>
      </p:pic>
    </p:spTree>
    <p:extLst>
      <p:ext uri="{BB962C8B-B14F-4D97-AF65-F5344CB8AC3E}">
        <p14:creationId xmlns:p14="http://schemas.microsoft.com/office/powerpoint/2010/main" val="2169470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52290"/>
            <a:ext cx="8229600" cy="5273874"/>
          </a:xfrm>
        </p:spPr>
        <p:txBody>
          <a:bodyPr>
            <a:normAutofit fontScale="32500" lnSpcReduction="20000"/>
          </a:bodyPr>
          <a:lstStyle/>
          <a:p>
            <a:pPr marL="0" indent="0">
              <a:buNone/>
            </a:pPr>
            <a:r>
              <a:rPr lang="en-US" dirty="0"/>
              <a:t> </a:t>
            </a:r>
            <a:endParaRPr lang="en-GB" dirty="0"/>
          </a:p>
          <a:p>
            <a:pPr lvl="0"/>
            <a:r>
              <a:rPr lang="en-US" sz="8600" dirty="0"/>
              <a:t>What are the research questions that motivated your research? Can you tell us about the challenges or problems your research sought to address? </a:t>
            </a:r>
            <a:endParaRPr lang="en-GB" sz="8600" dirty="0"/>
          </a:p>
          <a:p>
            <a:endParaRPr lang="en-GB" sz="7000" dirty="0"/>
          </a:p>
          <a:p>
            <a:pPr lvl="0"/>
            <a:r>
              <a:rPr lang="en-US" sz="8600" dirty="0"/>
              <a:t>Drawing in specific projects can you share with us the social, industry or economic issues or challenges that you feel address your research addresses?</a:t>
            </a:r>
            <a:endParaRPr lang="en-GB" sz="8600" dirty="0"/>
          </a:p>
          <a:p>
            <a:endParaRPr lang="en-GB" sz="7000" dirty="0"/>
          </a:p>
          <a:p>
            <a:pPr lvl="0"/>
            <a:r>
              <a:rPr lang="en-US" sz="8600" dirty="0"/>
              <a:t>What steps did you take to address these issues? Tell us about the programs of work you undertook?</a:t>
            </a:r>
            <a:endParaRPr lang="en-GB" sz="8600" dirty="0"/>
          </a:p>
          <a:p>
            <a:endParaRPr lang="en-GB" sz="7000" dirty="0"/>
          </a:p>
          <a:p>
            <a:pPr lvl="0"/>
            <a:r>
              <a:rPr lang="en-US" sz="7000" b="1" dirty="0"/>
              <a:t>Who </a:t>
            </a:r>
            <a:r>
              <a:rPr lang="en-US" sz="7000" dirty="0"/>
              <a:t>did you work with – beyond academic – to help address these issues? Which partners/stakeholders/end users did you work with, when, and how have they been involved?</a:t>
            </a:r>
            <a:endParaRPr lang="en-GB" sz="7000" dirty="0"/>
          </a:p>
          <a:p>
            <a:endParaRPr lang="en-US" sz="7000" dirty="0"/>
          </a:p>
        </p:txBody>
      </p:sp>
    </p:spTree>
    <p:extLst>
      <p:ext uri="{BB962C8B-B14F-4D97-AF65-F5344CB8AC3E}">
        <p14:creationId xmlns:p14="http://schemas.microsoft.com/office/powerpoint/2010/main" val="3795970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20554"/>
            <a:ext cx="8229600" cy="6115178"/>
          </a:xfrm>
        </p:spPr>
        <p:txBody>
          <a:bodyPr>
            <a:normAutofit fontScale="85000" lnSpcReduction="20000"/>
          </a:bodyPr>
          <a:lstStyle/>
          <a:p>
            <a:endParaRPr lang="en-GB" dirty="0"/>
          </a:p>
          <a:p>
            <a:pPr lvl="0"/>
            <a:r>
              <a:rPr lang="en-US" dirty="0"/>
              <a:t>To date, what are the major outcomes of the project? Can you see links between the questions and aims that motivated you in your research program and tangible outcomes in how we have shaped policy, society, economy, health and/or the ways in which we understand our world? </a:t>
            </a:r>
            <a:endParaRPr lang="en-GB" dirty="0"/>
          </a:p>
          <a:p>
            <a:endParaRPr lang="en-GB" dirty="0"/>
          </a:p>
          <a:p>
            <a:pPr lvl="0"/>
            <a:r>
              <a:rPr lang="en-US" dirty="0"/>
              <a:t>What did you do to translate your research work?</a:t>
            </a:r>
            <a:endParaRPr lang="en-GB" dirty="0"/>
          </a:p>
          <a:p>
            <a:endParaRPr lang="en-GB" dirty="0"/>
          </a:p>
          <a:p>
            <a:pPr lvl="0"/>
            <a:r>
              <a:rPr lang="en-US" dirty="0"/>
              <a:t>Can you tell us about the tangible impact or implications for industry, policy, or society, economy? Can you point to any collaborators – beyond academia – who might provide corroborating evidence for us?</a:t>
            </a:r>
            <a:endParaRPr lang="en-GB" dirty="0"/>
          </a:p>
          <a:p>
            <a:endParaRPr lang="en-GB" dirty="0"/>
          </a:p>
          <a:p>
            <a:pPr lvl="0"/>
            <a:r>
              <a:rPr lang="en-US" dirty="0"/>
              <a:t>How are and/or could these findings be used?</a:t>
            </a:r>
            <a:endParaRPr lang="en-GB" dirty="0"/>
          </a:p>
          <a:p>
            <a:endParaRPr lang="en-GB" dirty="0"/>
          </a:p>
          <a:p>
            <a:pPr lvl="0"/>
            <a:r>
              <a:rPr lang="en-US" dirty="0"/>
              <a:t>What ‘evidence’ do you have about your/the project’s research impact? What support would you need in gathering such a body of material by way of corroboration or ‘evidence’?</a:t>
            </a:r>
            <a:endParaRPr lang="en-GB" dirty="0"/>
          </a:p>
          <a:p>
            <a:endParaRPr lang="en-US" dirty="0"/>
          </a:p>
        </p:txBody>
      </p:sp>
    </p:spTree>
    <p:extLst>
      <p:ext uri="{BB962C8B-B14F-4D97-AF65-F5344CB8AC3E}">
        <p14:creationId xmlns:p14="http://schemas.microsoft.com/office/powerpoint/2010/main" val="4024747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8308" y="334231"/>
            <a:ext cx="8321083" cy="369332"/>
          </a:xfrm>
          <a:prstGeom prst="rect">
            <a:avLst/>
          </a:prstGeom>
          <a:noFill/>
        </p:spPr>
        <p:txBody>
          <a:bodyPr wrap="square" rtlCol="0">
            <a:spAutoFit/>
          </a:bodyPr>
          <a:lstStyle/>
          <a:p>
            <a:endParaRPr lang="en-US" dirty="0"/>
          </a:p>
        </p:txBody>
      </p:sp>
      <p:graphicFrame>
        <p:nvGraphicFramePr>
          <p:cNvPr id="4" name="Object 3"/>
          <p:cNvGraphicFramePr>
            <a:graphicFrameLocks noChangeAspect="1"/>
          </p:cNvGraphicFramePr>
          <p:nvPr/>
        </p:nvGraphicFramePr>
        <p:xfrm>
          <a:off x="1797341" y="869951"/>
          <a:ext cx="9004300" cy="5118100"/>
        </p:xfrm>
        <a:graphic>
          <a:graphicData uri="http://schemas.openxmlformats.org/presentationml/2006/ole">
            <mc:AlternateContent xmlns:mc="http://schemas.openxmlformats.org/markup-compatibility/2006">
              <mc:Choice xmlns:v="urn:schemas-microsoft-com:vml" Requires="v">
                <p:oleObj spid="_x0000_s1085" name="Document" r:id="rId3" imgW="9004300" imgH="5118100" progId="Word.Document.12">
                  <p:embed/>
                </p:oleObj>
              </mc:Choice>
              <mc:Fallback>
                <p:oleObj name="Document" r:id="rId3" imgW="9004300" imgH="5118100" progId="Word.Document.12">
                  <p:embed/>
                  <p:pic>
                    <p:nvPicPr>
                      <p:cNvPr id="4" name="Object 3"/>
                      <p:cNvPicPr/>
                      <p:nvPr/>
                    </p:nvPicPr>
                    <p:blipFill>
                      <a:blip r:embed="rId4"/>
                      <a:stretch>
                        <a:fillRect/>
                      </a:stretch>
                    </p:blipFill>
                    <p:spPr>
                      <a:xfrm>
                        <a:off x="1797341" y="869951"/>
                        <a:ext cx="9004300" cy="5118100"/>
                      </a:xfrm>
                      <a:prstGeom prst="rect">
                        <a:avLst/>
                      </a:prstGeom>
                    </p:spPr>
                  </p:pic>
                </p:oleObj>
              </mc:Fallback>
            </mc:AlternateContent>
          </a:graphicData>
        </a:graphic>
      </p:graphicFrame>
    </p:spTree>
    <p:extLst>
      <p:ext uri="{BB962C8B-B14F-4D97-AF65-F5344CB8AC3E}">
        <p14:creationId xmlns:p14="http://schemas.microsoft.com/office/powerpoint/2010/main" val="2581296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423334"/>
            <a:ext cx="9144000" cy="5892800"/>
          </a:xfrm>
          <a:prstGeom prst="rect">
            <a:avLst/>
          </a:prstGeom>
        </p:spPr>
      </p:pic>
      <p:sp>
        <p:nvSpPr>
          <p:cNvPr id="3" name="TextBox 2"/>
          <p:cNvSpPr txBox="1"/>
          <p:nvPr/>
        </p:nvSpPr>
        <p:spPr>
          <a:xfrm>
            <a:off x="1794934" y="5689600"/>
            <a:ext cx="4301067" cy="400110"/>
          </a:xfrm>
          <a:prstGeom prst="rect">
            <a:avLst/>
          </a:prstGeom>
          <a:noFill/>
        </p:spPr>
        <p:txBody>
          <a:bodyPr wrap="square" rtlCol="0">
            <a:spAutoFit/>
          </a:bodyPr>
          <a:lstStyle/>
          <a:p>
            <a:r>
              <a:rPr lang="en-US" sz="2000" b="1" dirty="0">
                <a:solidFill>
                  <a:schemeClr val="bg1"/>
                </a:solidFill>
              </a:rPr>
              <a:t>Impact and its causes</a:t>
            </a:r>
            <a:r>
              <a:rPr lang="mr-IN" sz="2000" b="1" dirty="0">
                <a:solidFill>
                  <a:schemeClr val="bg1"/>
                </a:solidFill>
              </a:rPr>
              <a:t>…</a:t>
            </a:r>
            <a:endParaRPr lang="en-US" sz="2000" b="1" dirty="0">
              <a:solidFill>
                <a:schemeClr val="bg1"/>
              </a:solidFill>
            </a:endParaRPr>
          </a:p>
        </p:txBody>
      </p:sp>
    </p:spTree>
    <p:extLst>
      <p:ext uri="{BB962C8B-B14F-4D97-AF65-F5344CB8AC3E}">
        <p14:creationId xmlns:p14="http://schemas.microsoft.com/office/powerpoint/2010/main" val="111620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981200" y="-26987"/>
            <a:ext cx="8229600" cy="1143001"/>
          </a:xfrm>
        </p:spPr>
        <p:txBody>
          <a:bodyPr/>
          <a:lstStyle/>
          <a:p>
            <a:r>
              <a:rPr lang="en-US" sz="4800" dirty="0">
                <a:solidFill>
                  <a:srgbClr val="FF0000"/>
                </a:solidFill>
                <a:latin typeface="Candara" charset="0"/>
                <a:ea typeface="ＭＳ Ｐゴシック" charset="0"/>
                <a:cs typeface="Candara" charset="0"/>
              </a:rPr>
              <a:t>Lessons from the pilot</a:t>
            </a:r>
          </a:p>
        </p:txBody>
      </p:sp>
      <p:sp>
        <p:nvSpPr>
          <p:cNvPr id="3" name="Content Placeholder 2"/>
          <p:cNvSpPr>
            <a:spLocks noGrp="1"/>
          </p:cNvSpPr>
          <p:nvPr>
            <p:ph idx="1"/>
          </p:nvPr>
        </p:nvSpPr>
        <p:spPr>
          <a:xfrm>
            <a:off x="1196340" y="1116015"/>
            <a:ext cx="9076373" cy="5368066"/>
          </a:xfrm>
        </p:spPr>
        <p:txBody>
          <a:bodyPr>
            <a:normAutofit/>
          </a:bodyPr>
          <a:lstStyle/>
          <a:p>
            <a:pPr marL="0" indent="0">
              <a:spcBef>
                <a:spcPts val="0"/>
              </a:spcBef>
              <a:buNone/>
              <a:defRPr/>
            </a:pPr>
            <a:r>
              <a:rPr lang="en-US" sz="2400" dirty="0"/>
              <a:t>Universities with strong ERA records in a particular field of research did not necessarily do well in the corresponding impact/engagement pilot – and </a:t>
            </a:r>
            <a:r>
              <a:rPr lang="en-US" sz="2400" i="1" dirty="0"/>
              <a:t>visa versa</a:t>
            </a:r>
            <a:r>
              <a:rPr lang="en-US" sz="2400" dirty="0"/>
              <a:t>; some Universities with ERA2 did very well in the impact pilot, scoring ‘mature’ (3/3).</a:t>
            </a:r>
          </a:p>
          <a:p>
            <a:pPr>
              <a:spcBef>
                <a:spcPts val="0"/>
              </a:spcBef>
              <a:buFontTx/>
              <a:buChar char="-"/>
              <a:defRPr/>
            </a:pPr>
            <a:endParaRPr lang="en-GB" sz="2400" dirty="0"/>
          </a:p>
          <a:p>
            <a:pPr marL="0" indent="0">
              <a:spcBef>
                <a:spcPts val="0"/>
              </a:spcBef>
              <a:buNone/>
              <a:defRPr/>
            </a:pPr>
            <a:r>
              <a:rPr lang="en-US" sz="2400" dirty="0"/>
              <a:t>This suggests that researchers who are good at producing ‘research excellence’ might be different to those who are good at producing ‘research engagement/impact’</a:t>
            </a:r>
            <a:r>
              <a:rPr lang="en-GB" sz="2400" dirty="0"/>
              <a:t> ?</a:t>
            </a:r>
          </a:p>
          <a:p>
            <a:pPr marL="0" indent="0">
              <a:spcBef>
                <a:spcPts val="0"/>
              </a:spcBef>
              <a:buNone/>
              <a:defRPr/>
            </a:pPr>
            <a:endParaRPr lang="en-GB" sz="2400" dirty="0">
              <a:solidFill>
                <a:srgbClr val="000090"/>
              </a:solidFill>
              <a:latin typeface="Candara"/>
              <a:cs typeface="Candara"/>
            </a:endParaRPr>
          </a:p>
          <a:p>
            <a:pPr marL="0" indent="0">
              <a:spcBef>
                <a:spcPts val="0"/>
              </a:spcBef>
              <a:buNone/>
              <a:defRPr/>
            </a:pPr>
            <a:r>
              <a:rPr lang="en-US" sz="2400" dirty="0"/>
              <a:t>Impact upon ‘society’ is often an aggregate of many disciplines’ research, across many interventions, and it is difficult to apportion. Therefore, an alternative approach that is less discipline-based and more based upon the </a:t>
            </a:r>
            <a:r>
              <a:rPr lang="en-US" sz="2400" u="sng" dirty="0"/>
              <a:t>institutional support</a:t>
            </a:r>
            <a:r>
              <a:rPr lang="en-US" sz="2400" dirty="0"/>
              <a:t> that Universities provide to facilitate impact and engagement might be a promising direction for this issue to take?</a:t>
            </a:r>
            <a:endParaRPr lang="en-US" sz="2400" dirty="0">
              <a:solidFill>
                <a:srgbClr val="000090"/>
              </a:solidFill>
              <a:latin typeface="Candara"/>
              <a:cs typeface="Candara"/>
            </a:endParaRPr>
          </a:p>
          <a:p>
            <a:pPr>
              <a:spcBef>
                <a:spcPts val="0"/>
              </a:spcBef>
              <a:buFontTx/>
              <a:buChar char="-"/>
              <a:defRPr/>
            </a:pPr>
            <a:endParaRPr lang="en-US" sz="2400" dirty="0">
              <a:solidFill>
                <a:srgbClr val="000090"/>
              </a:solidFill>
              <a:latin typeface="Candara"/>
              <a:cs typeface="Candara"/>
            </a:endParaRPr>
          </a:p>
        </p:txBody>
      </p:sp>
    </p:spTree>
    <p:extLst>
      <p:ext uri="{BB962C8B-B14F-4D97-AF65-F5344CB8AC3E}">
        <p14:creationId xmlns:p14="http://schemas.microsoft.com/office/powerpoint/2010/main" val="1346556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981200" y="-26987"/>
            <a:ext cx="8229600" cy="1143001"/>
          </a:xfrm>
        </p:spPr>
        <p:txBody>
          <a:bodyPr/>
          <a:lstStyle/>
          <a:p>
            <a:r>
              <a:rPr lang="en-US" sz="4800" dirty="0">
                <a:solidFill>
                  <a:srgbClr val="FF0000"/>
                </a:solidFill>
                <a:latin typeface="Candara" charset="0"/>
                <a:ea typeface="ＭＳ Ｐゴシック" charset="0"/>
                <a:cs typeface="Candara" charset="0"/>
              </a:rPr>
              <a:t>Lessons from the pilot</a:t>
            </a:r>
          </a:p>
        </p:txBody>
      </p:sp>
      <p:sp>
        <p:nvSpPr>
          <p:cNvPr id="3" name="Content Placeholder 2"/>
          <p:cNvSpPr>
            <a:spLocks noGrp="1"/>
          </p:cNvSpPr>
          <p:nvPr>
            <p:ph idx="1"/>
          </p:nvPr>
        </p:nvSpPr>
        <p:spPr>
          <a:xfrm>
            <a:off x="2043113" y="1125539"/>
            <a:ext cx="8229600" cy="5358541"/>
          </a:xfrm>
        </p:spPr>
        <p:txBody>
          <a:bodyPr>
            <a:normAutofit/>
          </a:bodyPr>
          <a:lstStyle/>
          <a:p>
            <a:r>
              <a:rPr lang="en-US" sz="2400" dirty="0"/>
              <a:t>Appears to be based strongly upon research income, which is very skewed across disciplines. Despite attempts to benchmark by discipline, this leaves many sources of bias in estimates of engagement.</a:t>
            </a:r>
          </a:p>
          <a:p>
            <a:r>
              <a:rPr lang="en-US" sz="2400" dirty="0"/>
              <a:t>End users are poorly defined. Do they include the general public? If so in what capacity?</a:t>
            </a:r>
            <a:endParaRPr lang="en-GB" sz="2400" dirty="0"/>
          </a:p>
          <a:p>
            <a:r>
              <a:rPr lang="en-US" sz="2400" dirty="0"/>
              <a:t>An expectation that any metrics for engagement must be drawn from sources of data that are already collected routinely and reliably and that they cannot be ‘gamed’ easily. </a:t>
            </a:r>
            <a:endParaRPr lang="en-GB" sz="2400" dirty="0"/>
          </a:p>
          <a:p>
            <a:r>
              <a:rPr lang="en-US" sz="2400" dirty="0"/>
              <a:t>In-kind – at least in ARC Linkage grants – seems to fit these requirements, and should perhaps be included?</a:t>
            </a:r>
            <a:endParaRPr lang="en-GB" sz="2400" dirty="0"/>
          </a:p>
          <a:p>
            <a:r>
              <a:rPr lang="en-US" sz="2400" dirty="0"/>
              <a:t>Why isn’t the role of practice &amp; research in ‘shifting’ culture included? (It is in the UK REF)</a:t>
            </a:r>
            <a:r>
              <a:rPr lang="en-GB" sz="2400" dirty="0"/>
              <a:t> </a:t>
            </a:r>
          </a:p>
          <a:p>
            <a:endParaRPr lang="en-US" sz="2400" dirty="0">
              <a:solidFill>
                <a:srgbClr val="000090"/>
              </a:solidFill>
              <a:latin typeface="Candara"/>
              <a:cs typeface="Candara"/>
            </a:endParaRPr>
          </a:p>
        </p:txBody>
      </p:sp>
    </p:spTree>
    <p:extLst>
      <p:ext uri="{BB962C8B-B14F-4D97-AF65-F5344CB8AC3E}">
        <p14:creationId xmlns:p14="http://schemas.microsoft.com/office/powerpoint/2010/main" val="3570717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687" y="120571"/>
            <a:ext cx="10378206" cy="6265362"/>
          </a:xfrm>
          <a:prstGeom prst="rect">
            <a:avLst/>
          </a:prstGeom>
        </p:spPr>
      </p:pic>
    </p:spTree>
    <p:extLst>
      <p:ext uri="{BB962C8B-B14F-4D97-AF65-F5344CB8AC3E}">
        <p14:creationId xmlns:p14="http://schemas.microsoft.com/office/powerpoint/2010/main" val="246415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687" y="120571"/>
            <a:ext cx="10378206" cy="6265362"/>
          </a:xfrm>
          <a:prstGeom prst="rect">
            <a:avLst/>
          </a:prstGeom>
        </p:spPr>
      </p:pic>
      <p:sp>
        <p:nvSpPr>
          <p:cNvPr id="3" name="TextBox 2">
            <a:extLst>
              <a:ext uri="{FF2B5EF4-FFF2-40B4-BE49-F238E27FC236}">
                <a16:creationId xmlns:a16="http://schemas.microsoft.com/office/drawing/2014/main" id="{5C073FE4-28A4-B840-B70E-2FF4950E2950}"/>
              </a:ext>
            </a:extLst>
          </p:cNvPr>
          <p:cNvSpPr txBox="1"/>
          <p:nvPr/>
        </p:nvSpPr>
        <p:spPr>
          <a:xfrm>
            <a:off x="1828799" y="5478966"/>
            <a:ext cx="5404625" cy="646331"/>
          </a:xfrm>
          <a:prstGeom prst="rect">
            <a:avLst/>
          </a:prstGeom>
          <a:noFill/>
        </p:spPr>
        <p:txBody>
          <a:bodyPr wrap="square" rtlCol="0">
            <a:spAutoFit/>
          </a:bodyPr>
          <a:lstStyle/>
          <a:p>
            <a:r>
              <a:rPr lang="en-AU" dirty="0">
                <a:solidFill>
                  <a:srgbClr val="FFFF00"/>
                </a:solidFill>
              </a:rPr>
              <a:t>National Report on Research Outputs Outcomes and National Report on Impact </a:t>
            </a:r>
            <a:r>
              <a:rPr lang="en-AU">
                <a:solidFill>
                  <a:srgbClr val="FFFF00"/>
                </a:solidFill>
              </a:rPr>
              <a:t>Case Studies (ARC)</a:t>
            </a:r>
            <a:endParaRPr lang="en-US" dirty="0">
              <a:solidFill>
                <a:srgbClr val="FFFF00"/>
              </a:solidFill>
            </a:endParaRPr>
          </a:p>
        </p:txBody>
      </p:sp>
    </p:spTree>
    <p:extLst>
      <p:ext uri="{BB962C8B-B14F-4D97-AF65-F5344CB8AC3E}">
        <p14:creationId xmlns:p14="http://schemas.microsoft.com/office/powerpoint/2010/main" val="290699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008A702-D588-CF47-A2F0-6E65B5C91C31}"/>
              </a:ext>
            </a:extLst>
          </p:cNvPr>
          <p:cNvSpPr>
            <a:spLocks noGrp="1"/>
          </p:cNvSpPr>
          <p:nvPr>
            <p:ph type="body" sz="quarter" idx="12"/>
          </p:nvPr>
        </p:nvSpPr>
        <p:spPr>
          <a:xfrm>
            <a:off x="6333634" y="5648511"/>
            <a:ext cx="5304367" cy="671139"/>
          </a:xfrm>
        </p:spPr>
        <p:txBody>
          <a:bodyPr/>
          <a:lstStyle/>
          <a:p>
            <a:endParaRPr lang="en-US"/>
          </a:p>
        </p:txBody>
      </p:sp>
      <p:sp>
        <p:nvSpPr>
          <p:cNvPr id="8" name="TextBox 7">
            <a:extLst>
              <a:ext uri="{FF2B5EF4-FFF2-40B4-BE49-F238E27FC236}">
                <a16:creationId xmlns:a16="http://schemas.microsoft.com/office/drawing/2014/main" id="{09BAA89A-57A3-4343-BEF3-6854A1432BF6}"/>
              </a:ext>
            </a:extLst>
          </p:cNvPr>
          <p:cNvSpPr txBox="1"/>
          <p:nvPr/>
        </p:nvSpPr>
        <p:spPr>
          <a:xfrm>
            <a:off x="758282" y="144966"/>
            <a:ext cx="10504449" cy="1631216"/>
          </a:xfrm>
          <a:prstGeom prst="rect">
            <a:avLst/>
          </a:prstGeom>
          <a:noFill/>
        </p:spPr>
        <p:txBody>
          <a:bodyPr wrap="square" rtlCol="0">
            <a:spAutoFit/>
          </a:bodyPr>
          <a:lstStyle/>
          <a:p>
            <a:endParaRPr lang="en-US" dirty="0"/>
          </a:p>
          <a:p>
            <a:r>
              <a:rPr lang="en-US" sz="3200" dirty="0">
                <a:solidFill>
                  <a:srgbClr val="FF0000"/>
                </a:solidFill>
                <a:latin typeface="Candara" charset="0"/>
                <a:ea typeface="ＭＳ Ｐゴシック" charset="0"/>
                <a:cs typeface="Candara" charset="0"/>
              </a:rPr>
              <a:t>Lessons in engagement from HASS – </a:t>
            </a:r>
          </a:p>
          <a:p>
            <a:r>
              <a:rPr lang="en-US" sz="3200" dirty="0">
                <a:solidFill>
                  <a:srgbClr val="FF0000"/>
                </a:solidFill>
                <a:latin typeface="Candara" charset="0"/>
                <a:ea typeface="ＭＳ Ｐゴシック" charset="0"/>
                <a:cs typeface="Candara" charset="0"/>
              </a:rPr>
              <a:t>18 LAW; 20 Language; </a:t>
            </a:r>
            <a:r>
              <a:rPr lang="en-US" sz="3200" dirty="0">
                <a:solidFill>
                  <a:srgbClr val="FF0000"/>
                </a:solidFill>
              </a:rPr>
              <a:t>Communication and culture </a:t>
            </a:r>
            <a:r>
              <a:rPr lang="en-US" sz="3200" dirty="0"/>
              <a:t> </a:t>
            </a:r>
          </a:p>
          <a:p>
            <a:endParaRPr lang="en-US" dirty="0"/>
          </a:p>
        </p:txBody>
      </p:sp>
      <p:sp>
        <p:nvSpPr>
          <p:cNvPr id="9" name="TextBox 8">
            <a:extLst>
              <a:ext uri="{FF2B5EF4-FFF2-40B4-BE49-F238E27FC236}">
                <a16:creationId xmlns:a16="http://schemas.microsoft.com/office/drawing/2014/main" id="{46563E65-DEC4-1E4E-81C2-AD516AE3405C}"/>
              </a:ext>
            </a:extLst>
          </p:cNvPr>
          <p:cNvSpPr txBox="1"/>
          <p:nvPr/>
        </p:nvSpPr>
        <p:spPr>
          <a:xfrm>
            <a:off x="565150" y="1636936"/>
            <a:ext cx="11154782" cy="5386090"/>
          </a:xfrm>
          <a:prstGeom prst="rect">
            <a:avLst/>
          </a:prstGeom>
          <a:noFill/>
        </p:spPr>
        <p:txBody>
          <a:bodyPr wrap="square" rtlCol="0">
            <a:spAutoFit/>
          </a:bodyPr>
          <a:lstStyle/>
          <a:p>
            <a:r>
              <a:rPr lang="en-US" sz="2800" dirty="0"/>
              <a:t>Working with Policy Makers and Public Interest Groups to influence policy</a:t>
            </a:r>
          </a:p>
          <a:p>
            <a:endParaRPr lang="en-US" sz="2800" dirty="0"/>
          </a:p>
          <a:p>
            <a:r>
              <a:rPr lang="en-US" sz="2800" dirty="0"/>
              <a:t>Involvement in developing / reviewing policy &amp; professional standards</a:t>
            </a:r>
          </a:p>
          <a:p>
            <a:endParaRPr lang="en-US" sz="2800" dirty="0"/>
          </a:p>
          <a:p>
            <a:r>
              <a:rPr lang="en-US" sz="2800" dirty="0"/>
              <a:t>Invitations for industry &amp; governments to provide expert review / advice</a:t>
            </a:r>
          </a:p>
          <a:p>
            <a:endParaRPr lang="en-US" sz="2800" dirty="0"/>
          </a:p>
          <a:p>
            <a:r>
              <a:rPr lang="en-US" sz="2800" dirty="0"/>
              <a:t>Invitations to provide evidence to enquiries. Involvement in international agencies WHO UNICEF UN</a:t>
            </a:r>
          </a:p>
          <a:p>
            <a:endParaRPr lang="en-US" sz="2800" dirty="0"/>
          </a:p>
          <a:p>
            <a:r>
              <a:rPr lang="en-US" sz="2800" dirty="0"/>
              <a:t>Provision of access to specialist databases / repositories</a:t>
            </a:r>
          </a:p>
          <a:p>
            <a:r>
              <a:rPr lang="en-US" sz="2800" dirty="0"/>
              <a:t>Provision of training for professionals </a:t>
            </a:r>
          </a:p>
          <a:p>
            <a:endParaRPr lang="en-US" dirty="0"/>
          </a:p>
          <a:p>
            <a:endParaRPr lang="en-US" dirty="0"/>
          </a:p>
        </p:txBody>
      </p:sp>
    </p:spTree>
    <p:extLst>
      <p:ext uri="{BB962C8B-B14F-4D97-AF65-F5344CB8AC3E}">
        <p14:creationId xmlns:p14="http://schemas.microsoft.com/office/powerpoint/2010/main" val="364552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008A702-D588-CF47-A2F0-6E65B5C91C31}"/>
              </a:ext>
            </a:extLst>
          </p:cNvPr>
          <p:cNvSpPr>
            <a:spLocks noGrp="1"/>
          </p:cNvSpPr>
          <p:nvPr>
            <p:ph type="body" sz="quarter" idx="12"/>
          </p:nvPr>
        </p:nvSpPr>
        <p:spPr/>
        <p:txBody>
          <a:bodyPr/>
          <a:lstStyle/>
          <a:p>
            <a:endParaRPr lang="en-US"/>
          </a:p>
        </p:txBody>
      </p:sp>
      <p:sp>
        <p:nvSpPr>
          <p:cNvPr id="8" name="TextBox 7">
            <a:extLst>
              <a:ext uri="{FF2B5EF4-FFF2-40B4-BE49-F238E27FC236}">
                <a16:creationId xmlns:a16="http://schemas.microsoft.com/office/drawing/2014/main" id="{09BAA89A-57A3-4343-BEF3-6854A1432BF6}"/>
              </a:ext>
            </a:extLst>
          </p:cNvPr>
          <p:cNvSpPr txBox="1"/>
          <p:nvPr/>
        </p:nvSpPr>
        <p:spPr>
          <a:xfrm>
            <a:off x="468351" y="181930"/>
            <a:ext cx="11351942" cy="1384995"/>
          </a:xfrm>
          <a:prstGeom prst="rect">
            <a:avLst/>
          </a:prstGeom>
          <a:noFill/>
        </p:spPr>
        <p:txBody>
          <a:bodyPr wrap="square" rtlCol="0">
            <a:spAutoFit/>
          </a:bodyPr>
          <a:lstStyle/>
          <a:p>
            <a:endParaRPr lang="en-US" dirty="0"/>
          </a:p>
          <a:p>
            <a:r>
              <a:rPr lang="en-US" sz="4800" dirty="0"/>
              <a:t>Low rated engagement narratives</a:t>
            </a:r>
          </a:p>
          <a:p>
            <a:endParaRPr lang="en-US" dirty="0"/>
          </a:p>
        </p:txBody>
      </p:sp>
      <p:sp>
        <p:nvSpPr>
          <p:cNvPr id="9" name="TextBox 8">
            <a:extLst>
              <a:ext uri="{FF2B5EF4-FFF2-40B4-BE49-F238E27FC236}">
                <a16:creationId xmlns:a16="http://schemas.microsoft.com/office/drawing/2014/main" id="{46563E65-DEC4-1E4E-81C2-AD516AE3405C}"/>
              </a:ext>
            </a:extLst>
          </p:cNvPr>
          <p:cNvSpPr txBox="1"/>
          <p:nvPr/>
        </p:nvSpPr>
        <p:spPr>
          <a:xfrm>
            <a:off x="1126118" y="1348800"/>
            <a:ext cx="11084312" cy="5940088"/>
          </a:xfrm>
          <a:prstGeom prst="rect">
            <a:avLst/>
          </a:prstGeom>
          <a:noFill/>
        </p:spPr>
        <p:txBody>
          <a:bodyPr wrap="square" rtlCol="0">
            <a:spAutoFit/>
          </a:bodyPr>
          <a:lstStyle/>
          <a:p>
            <a:r>
              <a:rPr lang="en-US" sz="2800" dirty="0">
                <a:solidFill>
                  <a:srgbClr val="FF0000"/>
                </a:solidFill>
              </a:rPr>
              <a:t>Engagement activities and research not clearly linked or well integrated </a:t>
            </a:r>
          </a:p>
          <a:p>
            <a:endParaRPr lang="en-US" sz="2800" dirty="0">
              <a:solidFill>
                <a:srgbClr val="FF0000"/>
              </a:solidFill>
            </a:endParaRPr>
          </a:p>
          <a:p>
            <a:r>
              <a:rPr lang="en-US" sz="2800" dirty="0">
                <a:solidFill>
                  <a:srgbClr val="FF0000"/>
                </a:solidFill>
              </a:rPr>
              <a:t>Limited evidence of overarching engagement strategy &amp;/or supporting processes</a:t>
            </a:r>
          </a:p>
          <a:p>
            <a:endParaRPr lang="en-US" sz="2800" dirty="0">
              <a:solidFill>
                <a:srgbClr val="FF0000"/>
              </a:solidFill>
            </a:endParaRPr>
          </a:p>
          <a:p>
            <a:r>
              <a:rPr lang="en-US" sz="2800" dirty="0">
                <a:solidFill>
                  <a:srgbClr val="FF0000"/>
                </a:solidFill>
              </a:rPr>
              <a:t>Engagement indicators were comparatively low for the discipline with little explanation </a:t>
            </a:r>
          </a:p>
          <a:p>
            <a:endParaRPr lang="en-US" sz="2800" dirty="0">
              <a:solidFill>
                <a:srgbClr val="FF0000"/>
              </a:solidFill>
            </a:endParaRPr>
          </a:p>
          <a:p>
            <a:r>
              <a:rPr lang="en-US" sz="2800" dirty="0">
                <a:solidFill>
                  <a:srgbClr val="FF0000"/>
                </a:solidFill>
              </a:rPr>
              <a:t>Little to no engagement activity in the reference period </a:t>
            </a:r>
          </a:p>
          <a:p>
            <a:endParaRPr lang="en-US" sz="2800" dirty="0"/>
          </a:p>
          <a:p>
            <a:r>
              <a:rPr lang="en-US" sz="2800" dirty="0">
                <a:solidFill>
                  <a:srgbClr val="FF0000"/>
                </a:solidFill>
              </a:rPr>
              <a:t>Limited evidence of mutually beneficial engagement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93930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1220</Words>
  <Application>Microsoft Macintosh PowerPoint</Application>
  <PresentationFormat>Widescreen</PresentationFormat>
  <Paragraphs>167</Paragraphs>
  <Slides>22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Calibri Light</vt:lpstr>
      <vt:lpstr>Candara</vt:lpstr>
      <vt:lpstr>Wingdings</vt:lpstr>
      <vt:lpstr>Office Theme</vt:lpstr>
      <vt:lpstr>Document</vt:lpstr>
      <vt:lpstr>DDCA  The Australian Council of Deans and Directors of Creative Arts </vt:lpstr>
      <vt:lpstr> Beyond Research: Creative Arts  in an Impact &amp; Engagement Environment </vt:lpstr>
      <vt:lpstr>PowerPoint Presentation</vt:lpstr>
      <vt:lpstr>Lessons from the pilot</vt:lpstr>
      <vt:lpstr>Lessons from the pilot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there a role for ‘research centres’?</vt:lpstr>
      <vt:lpstr>How does DDCA help build an infastucture of impact and engagement?</vt:lpstr>
      <vt:lpstr>PowerPoint Presentation</vt:lpstr>
      <vt:lpstr>PowerPoint Presentation</vt:lpstr>
      <vt:lpstr>A case study approach</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Gough</dc:creator>
  <cp:lastModifiedBy>Paul Gough</cp:lastModifiedBy>
  <cp:revision>51</cp:revision>
  <dcterms:created xsi:type="dcterms:W3CDTF">2019-10-14T02:23:07Z</dcterms:created>
  <dcterms:modified xsi:type="dcterms:W3CDTF">2019-10-29T21:42:26Z</dcterms:modified>
</cp:coreProperties>
</file>