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25"/>
  </p:notesMasterIdLst>
  <p:sldIdLst>
    <p:sldId id="256" r:id="rId2"/>
    <p:sldId id="257" r:id="rId3"/>
    <p:sldId id="268" r:id="rId4"/>
    <p:sldId id="269" r:id="rId5"/>
    <p:sldId id="270" r:id="rId6"/>
    <p:sldId id="271" r:id="rId7"/>
    <p:sldId id="273" r:id="rId8"/>
    <p:sldId id="272" r:id="rId9"/>
    <p:sldId id="274" r:id="rId10"/>
    <p:sldId id="261" r:id="rId11"/>
    <p:sldId id="259" r:id="rId12"/>
    <p:sldId id="275" r:id="rId13"/>
    <p:sldId id="276" r:id="rId14"/>
    <p:sldId id="277" r:id="rId15"/>
    <p:sldId id="278" r:id="rId16"/>
    <p:sldId id="279" r:id="rId17"/>
    <p:sldId id="281" r:id="rId18"/>
    <p:sldId id="280" r:id="rId19"/>
    <p:sldId id="282" r:id="rId20"/>
    <p:sldId id="285" r:id="rId21"/>
    <p:sldId id="284" r:id="rId22"/>
    <p:sldId id="265" r:id="rId23"/>
    <p:sldId id="28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04" y="-3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Sheet1!$B$5</c:f>
              <c:strCache>
                <c:ptCount val="1"/>
                <c:pt idx="0">
                  <c:v>male</c:v>
                </c:pt>
              </c:strCache>
            </c:strRef>
          </c:tx>
          <c:invertIfNegative val="0"/>
          <c:cat>
            <c:strRef>
              <c:f>Sheet1!$A$6:$A$13</c:f>
              <c:strCache>
                <c:ptCount val="8"/>
                <c:pt idx="0">
                  <c:v>ed1</c:v>
                </c:pt>
                <c:pt idx="1">
                  <c:v>ed2</c:v>
                </c:pt>
                <c:pt idx="2">
                  <c:v>ed3</c:v>
                </c:pt>
                <c:pt idx="3">
                  <c:v>ed4</c:v>
                </c:pt>
                <c:pt idx="4">
                  <c:v>ed5</c:v>
                </c:pt>
                <c:pt idx="5">
                  <c:v>ed6</c:v>
                </c:pt>
                <c:pt idx="6">
                  <c:v>ed7</c:v>
                </c:pt>
                <c:pt idx="7">
                  <c:v>ed8</c:v>
                </c:pt>
              </c:strCache>
            </c:strRef>
          </c:cat>
          <c:val>
            <c:numRef>
              <c:f>Sheet1!$B$6:$B$13</c:f>
              <c:numCache>
                <c:formatCode>General</c:formatCode>
                <c:ptCount val="8"/>
                <c:pt idx="0">
                  <c:v>4.0</c:v>
                </c:pt>
                <c:pt idx="1">
                  <c:v>11.0</c:v>
                </c:pt>
                <c:pt idx="2">
                  <c:v>6.0</c:v>
                </c:pt>
                <c:pt idx="3">
                  <c:v>4.0</c:v>
                </c:pt>
                <c:pt idx="4">
                  <c:v>4.0</c:v>
                </c:pt>
                <c:pt idx="5">
                  <c:v>4.0</c:v>
                </c:pt>
                <c:pt idx="6">
                  <c:v>2.0</c:v>
                </c:pt>
                <c:pt idx="7">
                  <c:v>3.0</c:v>
                </c:pt>
              </c:numCache>
            </c:numRef>
          </c:val>
        </c:ser>
        <c:ser>
          <c:idx val="1"/>
          <c:order val="1"/>
          <c:tx>
            <c:strRef>
              <c:f>Sheet1!$C$5</c:f>
              <c:strCache>
                <c:ptCount val="1"/>
                <c:pt idx="0">
                  <c:v>female</c:v>
                </c:pt>
              </c:strCache>
            </c:strRef>
          </c:tx>
          <c:invertIfNegative val="0"/>
          <c:cat>
            <c:strRef>
              <c:f>Sheet1!$A$6:$A$13</c:f>
              <c:strCache>
                <c:ptCount val="8"/>
                <c:pt idx="0">
                  <c:v>ed1</c:v>
                </c:pt>
                <c:pt idx="1">
                  <c:v>ed2</c:v>
                </c:pt>
                <c:pt idx="2">
                  <c:v>ed3</c:v>
                </c:pt>
                <c:pt idx="3">
                  <c:v>ed4</c:v>
                </c:pt>
                <c:pt idx="4">
                  <c:v>ed5</c:v>
                </c:pt>
                <c:pt idx="5">
                  <c:v>ed6</c:v>
                </c:pt>
                <c:pt idx="6">
                  <c:v>ed7</c:v>
                </c:pt>
                <c:pt idx="7">
                  <c:v>ed8</c:v>
                </c:pt>
              </c:strCache>
            </c:strRef>
          </c:cat>
          <c:val>
            <c:numRef>
              <c:f>Sheet1!$C$6:$C$13</c:f>
              <c:numCache>
                <c:formatCode>General</c:formatCode>
                <c:ptCount val="8"/>
                <c:pt idx="0">
                  <c:v>7.0</c:v>
                </c:pt>
                <c:pt idx="1">
                  <c:v>6.0</c:v>
                </c:pt>
                <c:pt idx="2">
                  <c:v>8.0</c:v>
                </c:pt>
                <c:pt idx="3">
                  <c:v>10.0</c:v>
                </c:pt>
                <c:pt idx="4">
                  <c:v>3.0</c:v>
                </c:pt>
                <c:pt idx="5">
                  <c:v>4.0</c:v>
                </c:pt>
                <c:pt idx="6">
                  <c:v>8.0</c:v>
                </c:pt>
                <c:pt idx="7">
                  <c:v>7.0</c:v>
                </c:pt>
              </c:numCache>
            </c:numRef>
          </c:val>
        </c:ser>
        <c:dLbls>
          <c:showLegendKey val="0"/>
          <c:showVal val="0"/>
          <c:showCatName val="0"/>
          <c:showSerName val="0"/>
          <c:showPercent val="0"/>
          <c:showBubbleSize val="0"/>
        </c:dLbls>
        <c:gapWidth val="150"/>
        <c:axId val="2080787848"/>
        <c:axId val="2080789976"/>
      </c:barChart>
      <c:catAx>
        <c:axId val="2080787848"/>
        <c:scaling>
          <c:orientation val="minMax"/>
        </c:scaling>
        <c:delete val="0"/>
        <c:axPos val="b"/>
        <c:majorTickMark val="out"/>
        <c:minorTickMark val="none"/>
        <c:tickLblPos val="nextTo"/>
        <c:crossAx val="2080789976"/>
        <c:crosses val="autoZero"/>
        <c:auto val="1"/>
        <c:lblAlgn val="ctr"/>
        <c:lblOffset val="100"/>
        <c:noMultiLvlLbl val="0"/>
      </c:catAx>
      <c:valAx>
        <c:axId val="2080789976"/>
        <c:scaling>
          <c:orientation val="minMax"/>
        </c:scaling>
        <c:delete val="0"/>
        <c:axPos val="l"/>
        <c:majorGridlines/>
        <c:numFmt formatCode="General" sourceLinked="1"/>
        <c:majorTickMark val="out"/>
        <c:minorTickMark val="none"/>
        <c:tickLblPos val="nextTo"/>
        <c:crossAx val="2080787848"/>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58133-3DD4-0042-8DEC-EBC9DB06D208}" type="datetimeFigureOut">
              <a:rPr lang="en-US" smtClean="0"/>
              <a:t>27/10/17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DE3F2-E249-A04B-BB5F-90F57205AE2B}" type="slidenum">
              <a:rPr lang="en-US" smtClean="0"/>
              <a:t>‹#›</a:t>
            </a:fld>
            <a:endParaRPr lang="en-US"/>
          </a:p>
        </p:txBody>
      </p:sp>
    </p:spTree>
    <p:extLst>
      <p:ext uri="{BB962C8B-B14F-4D97-AF65-F5344CB8AC3E}">
        <p14:creationId xmlns:p14="http://schemas.microsoft.com/office/powerpoint/2010/main" val="30845887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gender not requested</a:t>
            </a:r>
            <a:r>
              <a:rPr lang="en-US" baseline="0" dirty="0" smtClean="0"/>
              <a:t> in form; based on search on email name and personal knowledge of reader</a:t>
            </a:r>
            <a:endParaRPr lang="en-US" dirty="0"/>
          </a:p>
        </p:txBody>
      </p:sp>
      <p:sp>
        <p:nvSpPr>
          <p:cNvPr id="4" name="Slide Number Placeholder 3"/>
          <p:cNvSpPr>
            <a:spLocks noGrp="1"/>
          </p:cNvSpPr>
          <p:nvPr>
            <p:ph type="sldNum" sz="quarter" idx="10"/>
          </p:nvPr>
        </p:nvSpPr>
        <p:spPr/>
        <p:txBody>
          <a:bodyPr/>
          <a:lstStyle/>
          <a:p>
            <a:fld id="{813DE3F2-E249-A04B-BB5F-90F57205AE2B}" type="slidenum">
              <a:rPr lang="en-US" smtClean="0"/>
              <a:t>8</a:t>
            </a:fld>
            <a:endParaRPr lang="en-US"/>
          </a:p>
        </p:txBody>
      </p:sp>
    </p:spTree>
    <p:extLst>
      <p:ext uri="{BB962C8B-B14F-4D97-AF65-F5344CB8AC3E}">
        <p14:creationId xmlns:p14="http://schemas.microsoft.com/office/powerpoint/2010/main" val="274379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AU"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AU"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47174EA-FF76-2A47-B26F-85EA8982EBD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7174EA-FF76-2A47-B26F-85EA8982EBD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AU"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7174EA-FF76-2A47-B26F-85EA8982EBD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AU"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7174EA-FF76-2A47-B26F-85EA8982EB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AU"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CB38FEB-088E-054F-A930-22965DFE5FD3}" type="datetimeFigureOut">
              <a:rPr lang="en-US" smtClean="0"/>
              <a:t>27/10/17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7174EA-FF76-2A47-B26F-85EA8982EBD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AU"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AU"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CB38FEB-088E-054F-A930-22965DFE5FD3}" type="datetimeFigureOut">
              <a:rPr lang="en-US" smtClean="0"/>
              <a:t>27/10/17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47174EA-FF76-2A47-B26F-85EA8982EBD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dca.edu.au/" TargetMode="External"/><Relationship Id="rId3" Type="http://schemas.openxmlformats.org/officeDocument/2006/relationships/hyperlink" Target="https://nitro.edu.a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390" y="359897"/>
            <a:ext cx="7734810" cy="2373639"/>
          </a:xfrm>
        </p:spPr>
        <p:txBody>
          <a:bodyPr/>
          <a:lstStyle/>
          <a:p>
            <a:r>
              <a:rPr lang="en-US" dirty="0" smtClean="0"/>
              <a:t>The Australian Council of Deans and Directors of Creative Arts </a:t>
            </a:r>
            <a:br>
              <a:rPr lang="en-US" dirty="0" smtClean="0"/>
            </a:br>
            <a:r>
              <a:rPr lang="en-US" dirty="0" smtClean="0"/>
              <a:t>and</a:t>
            </a:r>
            <a:endParaRPr lang="en-US" dirty="0"/>
          </a:p>
        </p:txBody>
      </p:sp>
      <p:sp>
        <p:nvSpPr>
          <p:cNvPr id="3" name="Subtitle 2"/>
          <p:cNvSpPr>
            <a:spLocks noGrp="1"/>
          </p:cNvSpPr>
          <p:nvPr>
            <p:ph type="subTitle" idx="1"/>
          </p:nvPr>
        </p:nvSpPr>
        <p:spPr>
          <a:xfrm>
            <a:off x="1432560" y="2443616"/>
            <a:ext cx="7406640" cy="2899204"/>
          </a:xfrm>
        </p:spPr>
        <p:txBody>
          <a:bodyPr/>
          <a:lstStyle/>
          <a:p>
            <a:r>
              <a:rPr lang="en-US" dirty="0" smtClean="0"/>
              <a:t> </a:t>
            </a:r>
            <a:endParaRPr lang="en-US" dirty="0"/>
          </a:p>
        </p:txBody>
      </p:sp>
      <p:pic>
        <p:nvPicPr>
          <p:cNvPr id="4" name="Picture 3" descr="NiTRO logo.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2560" y="2758440"/>
            <a:ext cx="7025640" cy="2105164"/>
          </a:xfrm>
          <a:prstGeom prst="rect">
            <a:avLst/>
          </a:prstGeom>
        </p:spPr>
      </p:pic>
    </p:spTree>
    <p:extLst>
      <p:ext uri="{BB962C8B-B14F-4D97-AF65-F5344CB8AC3E}">
        <p14:creationId xmlns:p14="http://schemas.microsoft.com/office/powerpoint/2010/main" val="1945094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and Concerns</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Tree>
    <p:extLst>
      <p:ext uri="{BB962C8B-B14F-4D97-AF65-F5344CB8AC3E}">
        <p14:creationId xmlns:p14="http://schemas.microsoft.com/office/powerpoint/2010/main" val="4236800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71722"/>
          </a:xfrm>
        </p:spPr>
        <p:txBody>
          <a:bodyPr/>
          <a:lstStyle/>
          <a:p>
            <a:r>
              <a:rPr lang="en-US" dirty="0" smtClean="0"/>
              <a:t>Importance of Communicating</a:t>
            </a:r>
            <a:endParaRPr lang="en-US" dirty="0"/>
          </a:p>
        </p:txBody>
      </p:sp>
      <p:sp>
        <p:nvSpPr>
          <p:cNvPr id="3" name="Content Placeholder 2"/>
          <p:cNvSpPr>
            <a:spLocks noGrp="1"/>
          </p:cNvSpPr>
          <p:nvPr>
            <p:ph idx="1"/>
          </p:nvPr>
        </p:nvSpPr>
        <p:spPr>
          <a:xfrm>
            <a:off x="1435608" y="1045977"/>
            <a:ext cx="7498080" cy="5491381"/>
          </a:xfrm>
        </p:spPr>
        <p:txBody>
          <a:bodyPr/>
          <a:lstStyle/>
          <a:p>
            <a:pPr marL="82296" indent="0">
              <a:buNone/>
            </a:pPr>
            <a:r>
              <a:rPr lang="en-US" dirty="0" smtClean="0"/>
              <a:t> </a:t>
            </a:r>
            <a:r>
              <a:rPr lang="en-AU" sz="2400" dirty="0" smtClean="0"/>
              <a:t>“if </a:t>
            </a:r>
            <a:r>
              <a:rPr lang="en-AU" sz="2400" dirty="0"/>
              <a:t>you want continued government support, it helps if the </a:t>
            </a:r>
            <a:r>
              <a:rPr lang="en-AU" sz="2400" dirty="0" smtClean="0"/>
              <a:t>community. . </a:t>
            </a:r>
            <a:r>
              <a:rPr lang="en-AU" sz="2400" dirty="0"/>
              <a:t>.</a:t>
            </a:r>
            <a:r>
              <a:rPr lang="en-AU" sz="2400" dirty="0" smtClean="0"/>
              <a:t> understands </a:t>
            </a:r>
            <a:r>
              <a:rPr lang="en-AU" sz="2400" dirty="0"/>
              <a:t>you do good things for the </a:t>
            </a:r>
            <a:r>
              <a:rPr lang="en-AU" sz="2400" dirty="0" smtClean="0"/>
              <a:t>world” </a:t>
            </a:r>
            <a:r>
              <a:rPr lang="en-AU" sz="2000" i="1" dirty="0" smtClean="0"/>
              <a:t>Julie Hare, </a:t>
            </a:r>
            <a:r>
              <a:rPr lang="en-AU" sz="2000" i="1" dirty="0"/>
              <a:t>The Australian </a:t>
            </a:r>
            <a:r>
              <a:rPr lang="en-AU" sz="2000" i="1" dirty="0" smtClean="0"/>
              <a:t>(Is </a:t>
            </a:r>
            <a:r>
              <a:rPr lang="en-AU" sz="2000" i="1" dirty="0"/>
              <a:t>There An Artist in the Lab</a:t>
            </a:r>
            <a:r>
              <a:rPr lang="en-AU" sz="2000" i="1" dirty="0" smtClean="0"/>
              <a:t>? Edition 1)</a:t>
            </a:r>
          </a:p>
          <a:p>
            <a:pPr marL="82296" indent="0">
              <a:buNone/>
            </a:pPr>
            <a:endParaRPr lang="en-GB" sz="2000" i="1" dirty="0"/>
          </a:p>
          <a:p>
            <a:pPr marL="82296" indent="0">
              <a:spcBef>
                <a:spcPts val="0"/>
              </a:spcBef>
              <a:buNone/>
            </a:pPr>
            <a:r>
              <a:rPr lang="en-AU" sz="2400" dirty="0" smtClean="0"/>
              <a:t>“The </a:t>
            </a:r>
            <a:r>
              <a:rPr lang="en-AU" sz="2400" dirty="0"/>
              <a:t>renewed sense of vigour, and the energetic resistance by those in the arts industries, </a:t>
            </a:r>
            <a:r>
              <a:rPr lang="es-ES_tradnl" sz="2400" dirty="0" err="1"/>
              <a:t>continue</a:t>
            </a:r>
            <a:r>
              <a:rPr lang="en-AU" sz="2400" dirty="0"/>
              <a:t> to mobilize arts practitioners, and to strengthen </a:t>
            </a:r>
            <a:r>
              <a:rPr lang="en-AU" sz="2400" dirty="0" smtClean="0"/>
              <a:t>the communities </a:t>
            </a:r>
            <a:r>
              <a:rPr lang="en-AU" sz="2400" dirty="0"/>
              <a:t>of </a:t>
            </a:r>
            <a:r>
              <a:rPr lang="en-AU" sz="2400" dirty="0" smtClean="0"/>
              <a:t>support”</a:t>
            </a:r>
            <a:r>
              <a:rPr lang="en-AU" dirty="0" smtClean="0"/>
              <a:t> </a:t>
            </a:r>
            <a:r>
              <a:rPr lang="en-AU" sz="2000" i="1" dirty="0" smtClean="0"/>
              <a:t>Lynda </a:t>
            </a:r>
            <a:r>
              <a:rPr lang="en-AU" sz="2000" i="1" dirty="0" err="1" smtClean="0"/>
              <a:t>Hawryluk</a:t>
            </a:r>
            <a:r>
              <a:rPr lang="en-AU" sz="2000" i="1" dirty="0" smtClean="0"/>
              <a:t>, AAWP</a:t>
            </a:r>
            <a:r>
              <a:rPr lang="en-AU" sz="2000" i="1" dirty="0"/>
              <a:t>/ SCU (Creative Communication Needs Reciprocal </a:t>
            </a:r>
            <a:r>
              <a:rPr lang="en-AU" sz="2000" i="1" dirty="0" smtClean="0"/>
              <a:t>Valuation, Edition 1)</a:t>
            </a:r>
          </a:p>
          <a:p>
            <a:pPr marL="82296" indent="0">
              <a:spcBef>
                <a:spcPts val="0"/>
              </a:spcBef>
              <a:buNone/>
            </a:pPr>
            <a:endParaRPr lang="en-AU" sz="2000" i="1" dirty="0" smtClean="0"/>
          </a:p>
          <a:p>
            <a:pPr marL="82296" indent="0">
              <a:spcBef>
                <a:spcPts val="0"/>
              </a:spcBef>
              <a:buNone/>
            </a:pPr>
            <a:r>
              <a:rPr lang="en-AU" sz="2400" dirty="0" smtClean="0"/>
              <a:t>“the </a:t>
            </a:r>
            <a:r>
              <a:rPr lang="en-AU" sz="2400" dirty="0"/>
              <a:t>creative campus movement is one that makes arts, culture and creativity central rather than incidental to academic </a:t>
            </a:r>
            <a:r>
              <a:rPr lang="en-AU" sz="2400" dirty="0" smtClean="0"/>
              <a:t>life” </a:t>
            </a:r>
            <a:r>
              <a:rPr lang="en-AU" sz="2000" i="1" dirty="0" smtClean="0"/>
              <a:t>Deborah Terry, VC Curtin</a:t>
            </a:r>
            <a:r>
              <a:rPr lang="en-GB" sz="2000" i="1" dirty="0"/>
              <a:t> (Creative Community Connections, </a:t>
            </a:r>
            <a:r>
              <a:rPr lang="en-GB" sz="2000" i="1" dirty="0" smtClean="0"/>
              <a:t>edition 4)</a:t>
            </a:r>
          </a:p>
          <a:p>
            <a:pPr marL="82296" indent="0">
              <a:spcBef>
                <a:spcPts val="0"/>
              </a:spcBef>
              <a:buNone/>
            </a:pPr>
            <a:endParaRPr lang="en-AU" sz="2000" i="1" dirty="0" smtClean="0"/>
          </a:p>
          <a:p>
            <a:pPr marL="82296" indent="0">
              <a:spcBef>
                <a:spcPts val="0"/>
              </a:spcBef>
              <a:buNone/>
            </a:pPr>
            <a:endParaRPr lang="en-GB" sz="2000" i="1" dirty="0"/>
          </a:p>
          <a:p>
            <a:endParaRPr lang="en-US" dirty="0" smtClean="0"/>
          </a:p>
          <a:p>
            <a:endParaRPr lang="en-US" dirty="0"/>
          </a:p>
        </p:txBody>
      </p:sp>
    </p:spTree>
    <p:extLst>
      <p:ext uri="{BB962C8B-B14F-4D97-AF65-F5344CB8AC3E}">
        <p14:creationId xmlns:p14="http://schemas.microsoft.com/office/powerpoint/2010/main" val="392406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9"/>
            <a:ext cx="7498080" cy="659270"/>
          </a:xfrm>
        </p:spPr>
        <p:txBody>
          <a:bodyPr/>
          <a:lstStyle/>
          <a:p>
            <a:r>
              <a:rPr lang="en-US" dirty="0" smtClean="0"/>
              <a:t>In our own terms</a:t>
            </a:r>
            <a:endParaRPr lang="en-US" dirty="0"/>
          </a:p>
        </p:txBody>
      </p:sp>
      <p:sp>
        <p:nvSpPr>
          <p:cNvPr id="3" name="Content Placeholder 2"/>
          <p:cNvSpPr>
            <a:spLocks noGrp="1"/>
          </p:cNvSpPr>
          <p:nvPr>
            <p:ph idx="1"/>
          </p:nvPr>
        </p:nvSpPr>
        <p:spPr>
          <a:xfrm>
            <a:off x="1070821" y="1058429"/>
            <a:ext cx="8073179" cy="5690615"/>
          </a:xfrm>
        </p:spPr>
        <p:txBody>
          <a:bodyPr/>
          <a:lstStyle/>
          <a:p>
            <a:pPr marL="82296" indent="0">
              <a:buNone/>
            </a:pPr>
            <a:r>
              <a:rPr lang="en-AU" sz="2400" dirty="0" smtClean="0"/>
              <a:t>“There </a:t>
            </a:r>
            <a:r>
              <a:rPr lang="en-AU" sz="2400" dirty="0"/>
              <a:t>is pressure for curriculum ‘reform’ to prioritise standardisation of courses, with the risk that discipline specific courses will be subsumed by meta courses. Here the loss lies in discipline specific expertise and </a:t>
            </a:r>
            <a:r>
              <a:rPr lang="en-AU" sz="2400" dirty="0" smtClean="0"/>
              <a:t>identity. . .” </a:t>
            </a:r>
            <a:r>
              <a:rPr lang="en-AU" sz="2000" i="1" dirty="0" smtClean="0"/>
              <a:t>Lyn Churchill &amp; </a:t>
            </a:r>
            <a:r>
              <a:rPr lang="en-AU" sz="2000" i="1" dirty="0"/>
              <a:t>Jill Franz (Strategic </a:t>
            </a:r>
            <a:r>
              <a:rPr lang="en-AU" sz="2000" i="1" dirty="0" smtClean="0"/>
              <a:t>Manoeuvres, Edition 1)</a:t>
            </a:r>
            <a:endParaRPr lang="en-GB" sz="2000" i="1" dirty="0"/>
          </a:p>
          <a:p>
            <a:pPr marL="82296" indent="0">
              <a:buNone/>
            </a:pPr>
            <a:endParaRPr lang="en-GB" sz="2000" i="1" dirty="0"/>
          </a:p>
          <a:p>
            <a:pPr marL="82296" indent="0">
              <a:buNone/>
            </a:pPr>
            <a:r>
              <a:rPr lang="en-AU" dirty="0" smtClean="0"/>
              <a:t>“</a:t>
            </a:r>
            <a:r>
              <a:rPr lang="en-AU" sz="2400" dirty="0" smtClean="0"/>
              <a:t>. </a:t>
            </a:r>
            <a:r>
              <a:rPr lang="en-AU" sz="2400" dirty="0"/>
              <a:t>. . </a:t>
            </a:r>
            <a:r>
              <a:rPr lang="en-AU" sz="2400" dirty="0" smtClean="0"/>
              <a:t>artistic </a:t>
            </a:r>
            <a:r>
              <a:rPr lang="en-AU" sz="2400" dirty="0"/>
              <a:t>research has to prove its credentials where criteria of value are still skewed in </a:t>
            </a:r>
            <a:r>
              <a:rPr lang="en-AU" sz="2400" dirty="0" err="1"/>
              <a:t>favor</a:t>
            </a:r>
            <a:r>
              <a:rPr lang="en-AU" sz="2400" dirty="0"/>
              <a:t> of traditional academic disciplines, whilst beyond the academy, the real prize for the artist is not research grants, </a:t>
            </a:r>
            <a:r>
              <a:rPr lang="en-AU" sz="2400" dirty="0" smtClean="0"/>
              <a:t>but as </a:t>
            </a:r>
            <a:r>
              <a:rPr lang="en-AU" sz="2400" dirty="0"/>
              <a:t>a contemporary artist in the world of art </a:t>
            </a:r>
            <a:r>
              <a:rPr lang="en-AU" sz="2400" dirty="0" smtClean="0"/>
              <a:t>business. . .” </a:t>
            </a:r>
            <a:r>
              <a:rPr lang="en-US" sz="2000" i="1" dirty="0"/>
              <a:t>Estelle Barratt &amp;</a:t>
            </a:r>
            <a:r>
              <a:rPr lang="en-US" sz="2000" i="1" dirty="0" smtClean="0"/>
              <a:t> </a:t>
            </a:r>
            <a:r>
              <a:rPr lang="en-US" sz="2000" i="1" dirty="0"/>
              <a:t>Barbara Bolt (Artistic Research Within the Academy and </a:t>
            </a:r>
            <a:r>
              <a:rPr lang="en-US" sz="2000" i="1" dirty="0" smtClean="0"/>
              <a:t>Beyond, Edition 2) </a:t>
            </a:r>
            <a:endParaRPr lang="en-US" sz="2000" i="1" dirty="0"/>
          </a:p>
        </p:txBody>
      </p:sp>
    </p:spTree>
    <p:extLst>
      <p:ext uri="{BB962C8B-B14F-4D97-AF65-F5344CB8AC3E}">
        <p14:creationId xmlns:p14="http://schemas.microsoft.com/office/powerpoint/2010/main" val="2885058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our own measures</a:t>
            </a:r>
            <a:endParaRPr lang="en-US" dirty="0"/>
          </a:p>
        </p:txBody>
      </p:sp>
      <p:sp>
        <p:nvSpPr>
          <p:cNvPr id="3" name="Content Placeholder 2"/>
          <p:cNvSpPr>
            <a:spLocks noGrp="1"/>
          </p:cNvSpPr>
          <p:nvPr>
            <p:ph idx="1"/>
          </p:nvPr>
        </p:nvSpPr>
        <p:spPr/>
        <p:txBody>
          <a:bodyPr/>
          <a:lstStyle/>
          <a:p>
            <a:pPr marL="82296" indent="0">
              <a:buNone/>
            </a:pPr>
            <a:r>
              <a:rPr lang="en-US" sz="2400" dirty="0"/>
              <a:t>“</a:t>
            </a:r>
            <a:r>
              <a:rPr lang="en-AU" sz="2400" dirty="0"/>
              <a:t>As a sector perhaps we should establish systems for the informed use of econometric methods, tracking contribution to Australia’s economy, as other sectors have explored.” </a:t>
            </a:r>
            <a:r>
              <a:rPr lang="en-AU" sz="2000" i="1" dirty="0"/>
              <a:t>Denise </a:t>
            </a:r>
            <a:r>
              <a:rPr lang="en-AU" sz="2000" i="1" dirty="0" smtClean="0"/>
              <a:t>Ferris </a:t>
            </a:r>
            <a:r>
              <a:rPr lang="en-AU" sz="2000" i="1" dirty="0"/>
              <a:t>&amp; Marie Sierra (ATSE’s Research Engagement for Australia May Just Fit Creative </a:t>
            </a:r>
            <a:r>
              <a:rPr lang="en-AU" sz="2000" i="1" dirty="0" smtClean="0"/>
              <a:t>Arts, Edition1)</a:t>
            </a:r>
          </a:p>
          <a:p>
            <a:pPr marL="82296" indent="0">
              <a:buNone/>
            </a:pPr>
            <a:endParaRPr lang="en-AU" sz="2000" i="1" dirty="0"/>
          </a:p>
          <a:p>
            <a:pPr marL="82296" indent="0">
              <a:buNone/>
            </a:pPr>
            <a:r>
              <a:rPr lang="en-AU" sz="2400" i="1" dirty="0"/>
              <a:t>“</a:t>
            </a:r>
            <a:r>
              <a:rPr lang="en-AU" sz="2400" dirty="0"/>
              <a:t>Most often the data captured is anchored in consumer behaviour – ticket buying, attendance figures, transport costs, food and accommodation – that provides little real evidence of the value or impact of an arts and cultural experience for individuals or communities.” </a:t>
            </a:r>
            <a:r>
              <a:rPr lang="en-AU" sz="2000" i="1" dirty="0"/>
              <a:t>Sandra </a:t>
            </a:r>
            <a:r>
              <a:rPr lang="en-AU" sz="2000" i="1" dirty="0" err="1" smtClean="0"/>
              <a:t>Gattenhof</a:t>
            </a:r>
            <a:r>
              <a:rPr lang="en-AU" sz="2000" i="1" dirty="0"/>
              <a:t> (Challenging the prevalence of ‘</a:t>
            </a:r>
            <a:r>
              <a:rPr lang="en-AU" sz="2000" i="1" dirty="0" err="1"/>
              <a:t>Datastan</a:t>
            </a:r>
            <a:r>
              <a:rPr lang="en-AU" sz="2000" i="1" dirty="0"/>
              <a:t>’ in arts and cultural </a:t>
            </a:r>
            <a:r>
              <a:rPr lang="en-AU" sz="2000" i="1" dirty="0" smtClean="0"/>
              <a:t>evaluation, edition 5)</a:t>
            </a:r>
            <a:endParaRPr lang="en-GB" sz="2000" i="1" dirty="0"/>
          </a:p>
          <a:p>
            <a:pPr marL="82296" indent="0">
              <a:buNone/>
            </a:pPr>
            <a:endParaRPr lang="en-US" dirty="0"/>
          </a:p>
        </p:txBody>
      </p:sp>
    </p:spTree>
    <p:extLst>
      <p:ext uri="{BB962C8B-B14F-4D97-AF65-F5344CB8AC3E}">
        <p14:creationId xmlns:p14="http://schemas.microsoft.com/office/powerpoint/2010/main" val="370127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2070"/>
            <a:ext cx="7498080" cy="871648"/>
          </a:xfrm>
        </p:spPr>
        <p:txBody>
          <a:bodyPr/>
          <a:lstStyle/>
          <a:p>
            <a:r>
              <a:rPr lang="en-US" dirty="0" smtClean="0"/>
              <a:t>Enhancing student learning</a:t>
            </a:r>
            <a:endParaRPr lang="en-US" dirty="0"/>
          </a:p>
        </p:txBody>
      </p:sp>
      <p:sp>
        <p:nvSpPr>
          <p:cNvPr id="3" name="Content Placeholder 2"/>
          <p:cNvSpPr>
            <a:spLocks noGrp="1"/>
          </p:cNvSpPr>
          <p:nvPr>
            <p:ph idx="1"/>
          </p:nvPr>
        </p:nvSpPr>
        <p:spPr>
          <a:xfrm>
            <a:off x="1435608" y="983718"/>
            <a:ext cx="7498080" cy="5264682"/>
          </a:xfrm>
        </p:spPr>
        <p:txBody>
          <a:bodyPr>
            <a:normAutofit/>
          </a:bodyPr>
          <a:lstStyle/>
          <a:p>
            <a:pPr marL="82296" indent="0">
              <a:buNone/>
            </a:pPr>
            <a:r>
              <a:rPr lang="en-US" sz="2400" dirty="0" smtClean="0"/>
              <a:t>“</a:t>
            </a:r>
            <a:r>
              <a:rPr lang="en-AU" sz="2400" dirty="0"/>
              <a:t>creative teaching in relation to creative learning that offers new priorities, new narratives, new forms of knowledge, new ways of ‘knowing how to speak’ and ‘knowing how to hear’ for creative teachers, artists and artist </a:t>
            </a:r>
            <a:r>
              <a:rPr lang="en-AU" sz="2400" dirty="0" smtClean="0"/>
              <a:t>scholars</a:t>
            </a:r>
            <a:r>
              <a:rPr lang="en-GB" sz="2400" dirty="0" smtClean="0"/>
              <a:t>” </a:t>
            </a:r>
            <a:r>
              <a:rPr lang="en-GB" sz="2000" i="1" dirty="0" smtClean="0"/>
              <a:t>Pamela </a:t>
            </a:r>
            <a:r>
              <a:rPr lang="en-GB" sz="2000" i="1" dirty="0" err="1" smtClean="0"/>
              <a:t>Burnard</a:t>
            </a:r>
            <a:r>
              <a:rPr lang="en-GB" sz="2000" i="1" dirty="0"/>
              <a:t> (The Imperative of Creative Teaching in Relation to Creative Learning for Artist-Scholars Working in Higher </a:t>
            </a:r>
            <a:r>
              <a:rPr lang="en-GB" sz="2000" i="1" dirty="0" smtClean="0"/>
              <a:t>Education, Edition 3)</a:t>
            </a:r>
          </a:p>
          <a:p>
            <a:pPr marL="82296" indent="0">
              <a:buNone/>
            </a:pPr>
            <a:r>
              <a:rPr lang="en-GB" sz="2400" i="1" dirty="0" smtClean="0"/>
              <a:t>“</a:t>
            </a:r>
            <a:r>
              <a:rPr lang="en-AU" sz="2400" dirty="0"/>
              <a:t>The global classroom has fostered transformative learning experiences and global attitudes. . . It has become a true community of practice: a third space for learning where respect and reciprocity is tangible</a:t>
            </a:r>
            <a:r>
              <a:rPr lang="en-AU" sz="2400" dirty="0" smtClean="0"/>
              <a:t>.” </a:t>
            </a:r>
            <a:r>
              <a:rPr lang="en-US" sz="2000" i="1" dirty="0" err="1"/>
              <a:t>Natascha</a:t>
            </a:r>
            <a:r>
              <a:rPr lang="en-US" sz="2000" i="1" dirty="0"/>
              <a:t> </a:t>
            </a:r>
            <a:r>
              <a:rPr lang="en-US" sz="2000" i="1" dirty="0" err="1"/>
              <a:t>Radclyffe</a:t>
            </a:r>
            <a:r>
              <a:rPr lang="en-US" sz="2000" i="1" dirty="0"/>
              <a:t>-Thomas  (Fashioning the Global </a:t>
            </a:r>
            <a:r>
              <a:rPr lang="en-US" sz="2000" i="1" dirty="0" smtClean="0"/>
              <a:t>Classroom, Edition 6)</a:t>
            </a:r>
            <a:endParaRPr lang="en-GB" sz="2000" i="1" dirty="0"/>
          </a:p>
          <a:p>
            <a:pPr marL="82296" indent="0">
              <a:buNone/>
            </a:pPr>
            <a:endParaRPr lang="en-US" sz="2000" i="1" dirty="0"/>
          </a:p>
        </p:txBody>
      </p:sp>
    </p:spTree>
    <p:extLst>
      <p:ext uri="{BB962C8B-B14F-4D97-AF65-F5344CB8AC3E}">
        <p14:creationId xmlns:p14="http://schemas.microsoft.com/office/powerpoint/2010/main" val="3545517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student careers</a:t>
            </a:r>
            <a:endParaRPr lang="en-US" dirty="0"/>
          </a:p>
        </p:txBody>
      </p:sp>
      <p:sp>
        <p:nvSpPr>
          <p:cNvPr id="3" name="Content Placeholder 2"/>
          <p:cNvSpPr>
            <a:spLocks noGrp="1"/>
          </p:cNvSpPr>
          <p:nvPr>
            <p:ph idx="1"/>
          </p:nvPr>
        </p:nvSpPr>
        <p:spPr/>
        <p:txBody>
          <a:bodyPr/>
          <a:lstStyle/>
          <a:p>
            <a:pPr marL="82296" indent="0">
              <a:buNone/>
            </a:pPr>
            <a:r>
              <a:rPr lang="en-US" sz="2400" dirty="0" smtClean="0"/>
              <a:t>“</a:t>
            </a:r>
            <a:r>
              <a:rPr lang="en-AU" sz="2400" dirty="0"/>
              <a:t>. . . it is impossible to ignore the inter-dependence of academia and the arts community.  It is clear that academics are not only training students in the craft of percussion performance but also in the way of </a:t>
            </a:r>
            <a:r>
              <a:rPr lang="en-AU" sz="2400" i="1" dirty="0"/>
              <a:t>being </a:t>
            </a:r>
            <a:r>
              <a:rPr lang="en-AU" sz="2400" dirty="0"/>
              <a:t>a percussionist in the world</a:t>
            </a:r>
            <a:r>
              <a:rPr lang="en-AU" sz="2400" dirty="0" smtClean="0"/>
              <a:t>.” </a:t>
            </a:r>
            <a:r>
              <a:rPr lang="en-AU" sz="2000" i="1" dirty="0"/>
              <a:t>Vanessa Tomlinson (25 World Premiers and 100 </a:t>
            </a:r>
            <a:r>
              <a:rPr lang="en-AU" sz="2000" i="1" dirty="0" smtClean="0"/>
              <a:t>compositions, Edition 3)</a:t>
            </a:r>
            <a:endParaRPr lang="en-GB" sz="2000" i="1" dirty="0"/>
          </a:p>
          <a:p>
            <a:pPr marL="82296" indent="0">
              <a:buNone/>
            </a:pPr>
            <a:endParaRPr lang="en-US" dirty="0" smtClean="0"/>
          </a:p>
          <a:p>
            <a:pPr marL="82296" indent="0">
              <a:buNone/>
            </a:pPr>
            <a:r>
              <a:rPr lang="en-US" sz="2400" dirty="0" smtClean="0"/>
              <a:t>“</a:t>
            </a:r>
            <a:r>
              <a:rPr lang="en-AU" sz="2400" dirty="0"/>
              <a:t>This curriculum model engages students in learning activities that are based on participation in the festival or exhibition event, and assessment is aimed at heightening awareness of processes and practices in the Arts . . </a:t>
            </a:r>
            <a:r>
              <a:rPr lang="en-AU" sz="2400" dirty="0" smtClean="0"/>
              <a:t>.” </a:t>
            </a:r>
            <a:r>
              <a:rPr lang="en-AU" sz="2000" i="1" dirty="0"/>
              <a:t>Sue Gillett (Real-World Creative </a:t>
            </a:r>
            <a:r>
              <a:rPr lang="en-AU" sz="2000" i="1" dirty="0" smtClean="0"/>
              <a:t>Learning, Edition 3)</a:t>
            </a:r>
            <a:endParaRPr lang="en-GB" sz="2000" i="1" dirty="0"/>
          </a:p>
          <a:p>
            <a:pPr marL="82296" indent="0">
              <a:buNone/>
            </a:pPr>
            <a:endParaRPr lang="en-US" dirty="0"/>
          </a:p>
        </p:txBody>
      </p:sp>
    </p:spTree>
    <p:extLst>
      <p:ext uri="{BB962C8B-B14F-4D97-AF65-F5344CB8AC3E}">
        <p14:creationId xmlns:p14="http://schemas.microsoft.com/office/powerpoint/2010/main" val="143498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7" y="0"/>
            <a:ext cx="7616563" cy="958813"/>
          </a:xfrm>
        </p:spPr>
        <p:txBody>
          <a:bodyPr/>
          <a:lstStyle/>
          <a:p>
            <a:r>
              <a:rPr lang="en-US" dirty="0" smtClean="0"/>
              <a:t>Working with our communities</a:t>
            </a:r>
            <a:endParaRPr lang="en-US" dirty="0"/>
          </a:p>
        </p:txBody>
      </p:sp>
      <p:sp>
        <p:nvSpPr>
          <p:cNvPr id="3" name="Content Placeholder 2"/>
          <p:cNvSpPr>
            <a:spLocks noGrp="1"/>
          </p:cNvSpPr>
          <p:nvPr>
            <p:ph idx="1"/>
          </p:nvPr>
        </p:nvSpPr>
        <p:spPr>
          <a:xfrm>
            <a:off x="1033467" y="958813"/>
            <a:ext cx="7900221" cy="5899187"/>
          </a:xfrm>
        </p:spPr>
        <p:txBody>
          <a:bodyPr/>
          <a:lstStyle/>
          <a:p>
            <a:pPr marL="82296" indent="0">
              <a:buNone/>
            </a:pPr>
            <a:r>
              <a:rPr lang="en-US" sz="2400" dirty="0" smtClean="0"/>
              <a:t>“</a:t>
            </a:r>
            <a:r>
              <a:rPr lang="en-AU" sz="2400" dirty="0"/>
              <a:t>Aside from developing a field-based methodology to drive their studio practice. . .  The </a:t>
            </a:r>
            <a:r>
              <a:rPr lang="en-AU" sz="2400" i="1" dirty="0" err="1"/>
              <a:t>Balawan</a:t>
            </a:r>
            <a:r>
              <a:rPr lang="en-AU" sz="2400" i="1" dirty="0"/>
              <a:t> Elective</a:t>
            </a:r>
            <a:r>
              <a:rPr lang="en-AU" sz="2400" dirty="0"/>
              <a:t> facilitates unique opportunities for students and staff to build relationships and gain first hand understandings with the local Aboriginal community, whilst working alongside Aboriginal artists from the </a:t>
            </a:r>
            <a:r>
              <a:rPr lang="en-AU" sz="2400" dirty="0" smtClean="0"/>
              <a:t>region</a:t>
            </a:r>
            <a:r>
              <a:rPr lang="en-GB" sz="2400" dirty="0" smtClean="0"/>
              <a:t>” </a:t>
            </a:r>
            <a:r>
              <a:rPr lang="en-GB" sz="2000" i="1" dirty="0"/>
              <a:t>Amanda Stuart (The </a:t>
            </a:r>
            <a:r>
              <a:rPr lang="en-GB" sz="2000" i="1" dirty="0" err="1"/>
              <a:t>Balawan</a:t>
            </a:r>
            <a:r>
              <a:rPr lang="en-GB" sz="2000" i="1" dirty="0"/>
              <a:t> </a:t>
            </a:r>
            <a:r>
              <a:rPr lang="en-GB" sz="2000" i="1" dirty="0" smtClean="0"/>
              <a:t>Elective, Edition 4)</a:t>
            </a:r>
          </a:p>
          <a:p>
            <a:pPr marL="82296" indent="0">
              <a:buNone/>
            </a:pPr>
            <a:endParaRPr lang="en-GB" sz="2000" i="1" dirty="0" smtClean="0"/>
          </a:p>
          <a:p>
            <a:pPr marL="82296" indent="0">
              <a:buNone/>
            </a:pPr>
            <a:endParaRPr lang="en-GB" sz="2000" i="1" dirty="0"/>
          </a:p>
          <a:p>
            <a:pPr marL="82296" indent="0">
              <a:buNone/>
            </a:pPr>
            <a:endParaRPr lang="en-GB" sz="2000" i="1" dirty="0"/>
          </a:p>
          <a:p>
            <a:pPr marL="82296" indent="0">
              <a:buNone/>
            </a:pPr>
            <a:endParaRPr lang="en-GB" sz="2400" i="1" dirty="0" smtClean="0"/>
          </a:p>
          <a:p>
            <a:pPr marL="82296" indent="0">
              <a:buNone/>
            </a:pPr>
            <a:endParaRPr lang="en-GB" sz="2400" i="1" dirty="0"/>
          </a:p>
          <a:p>
            <a:pPr marL="82296" indent="0">
              <a:buNone/>
            </a:pPr>
            <a:endParaRPr lang="en-US" sz="2000" i="1" dirty="0"/>
          </a:p>
        </p:txBody>
      </p:sp>
    </p:spTree>
    <p:extLst>
      <p:ext uri="{BB962C8B-B14F-4D97-AF65-F5344CB8AC3E}">
        <p14:creationId xmlns:p14="http://schemas.microsoft.com/office/powerpoint/2010/main" val="209399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our arts colleagues outside academia</a:t>
            </a:r>
            <a:endParaRPr lang="en-US" dirty="0"/>
          </a:p>
        </p:txBody>
      </p:sp>
      <p:sp>
        <p:nvSpPr>
          <p:cNvPr id="3" name="Content Placeholder 2"/>
          <p:cNvSpPr>
            <a:spLocks noGrp="1"/>
          </p:cNvSpPr>
          <p:nvPr>
            <p:ph idx="1"/>
          </p:nvPr>
        </p:nvSpPr>
        <p:spPr/>
        <p:txBody>
          <a:bodyPr/>
          <a:lstStyle/>
          <a:p>
            <a:pPr marL="82296" indent="0">
              <a:buNone/>
            </a:pPr>
            <a:r>
              <a:rPr lang="en-AU" sz="2400" dirty="0" smtClean="0"/>
              <a:t>“I </a:t>
            </a:r>
            <a:r>
              <a:rPr lang="en-AU" sz="2400" dirty="0"/>
              <a:t>spent a lot of time in the States where artists tend to go back and forth between the professional world and the academic world </a:t>
            </a:r>
            <a:r>
              <a:rPr lang="en-AU" sz="2400" dirty="0" smtClean="0"/>
              <a:t>. . . there </a:t>
            </a:r>
            <a:r>
              <a:rPr lang="en-AU" sz="2400" dirty="0"/>
              <a:t>are times when it is great to be ‘doing’ and times when it is good to be reflecting and analysing</a:t>
            </a:r>
            <a:r>
              <a:rPr lang="en-AU" sz="2400" dirty="0" smtClean="0"/>
              <a:t>.” </a:t>
            </a:r>
            <a:r>
              <a:rPr lang="en-AU" sz="2000" dirty="0" smtClean="0"/>
              <a:t>Kate Cherry (From Black Swan to NIDA, edition 7)</a:t>
            </a:r>
          </a:p>
          <a:p>
            <a:pPr marL="82296" indent="0">
              <a:buNone/>
            </a:pPr>
            <a:endParaRPr lang="en-AU" sz="2000" dirty="0" smtClean="0"/>
          </a:p>
          <a:p>
            <a:pPr marL="82296" indent="0">
              <a:buNone/>
            </a:pPr>
            <a:r>
              <a:rPr lang="en-AU" sz="2400" dirty="0" smtClean="0"/>
              <a:t>“</a:t>
            </a:r>
            <a:r>
              <a:rPr lang="en-AU" sz="2400" dirty="0"/>
              <a:t>. </a:t>
            </a:r>
            <a:r>
              <a:rPr lang="en-AU" sz="2400" dirty="0" smtClean="0"/>
              <a:t>. . practice </a:t>
            </a:r>
            <a:r>
              <a:rPr lang="en-AU" sz="2400" dirty="0"/>
              <a:t>based research ‘2.0’ . . . is about integrating </a:t>
            </a:r>
            <a:r>
              <a:rPr lang="en-AU" sz="2400" dirty="0" err="1"/>
              <a:t>artform</a:t>
            </a:r>
            <a:r>
              <a:rPr lang="en-AU" sz="2400" dirty="0"/>
              <a:t> innovation with innovation beyond the </a:t>
            </a:r>
            <a:r>
              <a:rPr lang="en-AU" sz="2400" dirty="0" err="1"/>
              <a:t>artform</a:t>
            </a:r>
            <a:r>
              <a:rPr lang="en-AU" sz="2400" dirty="0"/>
              <a:t>, so that knowledge generated links not only to other arts practices and to the context of the art world, </a:t>
            </a:r>
            <a:r>
              <a:rPr lang="en-AU" sz="2400" dirty="0" smtClean="0"/>
              <a:t> but </a:t>
            </a:r>
            <a:r>
              <a:rPr lang="en-AU" sz="2400" dirty="0"/>
              <a:t>seamlessly with other domains, other communities, other industries and other knowledge systems</a:t>
            </a:r>
            <a:r>
              <a:rPr lang="en-AU" sz="2400" dirty="0" smtClean="0"/>
              <a:t>.” </a:t>
            </a:r>
            <a:r>
              <a:rPr lang="en-AU" sz="2000" dirty="0" smtClean="0"/>
              <a:t>Kim </a:t>
            </a:r>
            <a:r>
              <a:rPr lang="en-AU" sz="2000" dirty="0" err="1" smtClean="0"/>
              <a:t>Vincs</a:t>
            </a:r>
            <a:r>
              <a:rPr lang="en-AU" sz="2000" dirty="0"/>
              <a:t> (Directions in Dance Technology </a:t>
            </a:r>
            <a:r>
              <a:rPr lang="en-AU" sz="2000" dirty="0" smtClean="0"/>
              <a:t>Research, Edition 8)</a:t>
            </a:r>
            <a:endParaRPr lang="en-GB" sz="2000" dirty="0"/>
          </a:p>
          <a:p>
            <a:pPr marL="82296" indent="0">
              <a:buNone/>
            </a:pPr>
            <a:endParaRPr lang="en-GB" dirty="0"/>
          </a:p>
          <a:p>
            <a:pPr marL="82296" indent="0">
              <a:buNone/>
            </a:pPr>
            <a:endParaRPr lang="en-US" dirty="0"/>
          </a:p>
        </p:txBody>
      </p:sp>
    </p:spTree>
    <p:extLst>
      <p:ext uri="{BB962C8B-B14F-4D97-AF65-F5344CB8AC3E}">
        <p14:creationId xmlns:p14="http://schemas.microsoft.com/office/powerpoint/2010/main" val="3309625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 on artists health</a:t>
            </a:r>
            <a:endParaRPr lang="en-US" dirty="0"/>
          </a:p>
        </p:txBody>
      </p:sp>
      <p:sp>
        <p:nvSpPr>
          <p:cNvPr id="3" name="Content Placeholder 2"/>
          <p:cNvSpPr>
            <a:spLocks noGrp="1"/>
          </p:cNvSpPr>
          <p:nvPr>
            <p:ph idx="1"/>
          </p:nvPr>
        </p:nvSpPr>
        <p:spPr/>
        <p:txBody>
          <a:bodyPr/>
          <a:lstStyle/>
          <a:p>
            <a:pPr marL="82296" indent="0">
              <a:buNone/>
            </a:pPr>
            <a:r>
              <a:rPr lang="en-US" sz="2400" dirty="0" smtClean="0"/>
              <a:t>“</a:t>
            </a:r>
            <a:r>
              <a:rPr lang="en-AU" sz="2400" dirty="0"/>
              <a:t>Self-care is clearly at the top of the agenda. </a:t>
            </a:r>
            <a:r>
              <a:rPr lang="en-AU" sz="2400" dirty="0" smtClean="0"/>
              <a:t>. . .Those </a:t>
            </a:r>
            <a:r>
              <a:rPr lang="en-AU" sz="2400" dirty="0"/>
              <a:t>in the sector are clearly feeling the </a:t>
            </a:r>
            <a:r>
              <a:rPr lang="en-AU" sz="2400" dirty="0" smtClean="0"/>
              <a:t>stress. . . reporting </a:t>
            </a:r>
            <a:r>
              <a:rPr lang="en-AU" sz="2400" dirty="0"/>
              <a:t>on the disturbingly high level of suicide attempts in the </a:t>
            </a:r>
            <a:r>
              <a:rPr lang="en-AU" sz="2400" dirty="0" smtClean="0"/>
              <a:t>industry.” </a:t>
            </a:r>
            <a:r>
              <a:rPr lang="en-AU" sz="2000" i="1" dirty="0" smtClean="0"/>
              <a:t>Deborah </a:t>
            </a:r>
            <a:r>
              <a:rPr lang="en-AU" sz="2000" i="1" dirty="0"/>
              <a:t>Stone (Supporting Creative </a:t>
            </a:r>
            <a:r>
              <a:rPr lang="en-AU" sz="2000" i="1" dirty="0" smtClean="0"/>
              <a:t>Careers, Edition 4)</a:t>
            </a:r>
          </a:p>
          <a:p>
            <a:pPr marL="82296" indent="0">
              <a:buNone/>
            </a:pPr>
            <a:endParaRPr lang="en-US" dirty="0" smtClean="0"/>
          </a:p>
          <a:p>
            <a:pPr marL="82296" indent="0">
              <a:buNone/>
            </a:pPr>
            <a:r>
              <a:rPr lang="en-US" sz="2400" dirty="0" smtClean="0"/>
              <a:t>“</a:t>
            </a:r>
            <a:r>
              <a:rPr lang="en-AU" sz="2400" dirty="0"/>
              <a:t>There is an opportunity, if not a responsibility,  for artists’ unique mental health needs to be met by increased support platforms, whilst embedding practical resilience building strategies in tertiary art </a:t>
            </a:r>
            <a:r>
              <a:rPr lang="en-AU" sz="2400" dirty="0" smtClean="0"/>
              <a:t>curricular</a:t>
            </a:r>
            <a:r>
              <a:rPr lang="en-AU" sz="2000" i="1" dirty="0" smtClean="0"/>
              <a:t>” Eileen </a:t>
            </a:r>
            <a:r>
              <a:rPr lang="en-AU" sz="2000" i="1" dirty="0" err="1" smtClean="0"/>
              <a:t>Siddens</a:t>
            </a:r>
            <a:r>
              <a:rPr lang="en-AU" sz="2000" i="1" dirty="0"/>
              <a:t> (Building Resilience in Visual </a:t>
            </a:r>
            <a:r>
              <a:rPr lang="en-AU" sz="2000" i="1" dirty="0" smtClean="0"/>
              <a:t>Artists, edition 3)</a:t>
            </a:r>
            <a:endParaRPr lang="en-GB" sz="2000" i="1" dirty="0"/>
          </a:p>
          <a:p>
            <a:pPr marL="82296" indent="0">
              <a:buNone/>
            </a:pPr>
            <a:endParaRPr lang="en-US" dirty="0"/>
          </a:p>
        </p:txBody>
      </p:sp>
    </p:spTree>
    <p:extLst>
      <p:ext uri="{BB962C8B-B14F-4D97-AF65-F5344CB8AC3E}">
        <p14:creationId xmlns:p14="http://schemas.microsoft.com/office/powerpoint/2010/main" val="1170010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36974"/>
            <a:ext cx="7498080" cy="672414"/>
          </a:xfrm>
        </p:spPr>
        <p:txBody>
          <a:bodyPr/>
          <a:lstStyle/>
          <a:p>
            <a:r>
              <a:rPr lang="en-US" dirty="0" smtClean="0"/>
              <a:t>Addressing our own challenges</a:t>
            </a:r>
            <a:endParaRPr lang="en-US" dirty="0"/>
          </a:p>
        </p:txBody>
      </p:sp>
      <p:sp>
        <p:nvSpPr>
          <p:cNvPr id="3" name="Content Placeholder 2"/>
          <p:cNvSpPr>
            <a:spLocks noGrp="1"/>
          </p:cNvSpPr>
          <p:nvPr>
            <p:ph idx="1"/>
          </p:nvPr>
        </p:nvSpPr>
        <p:spPr>
          <a:xfrm>
            <a:off x="1058369" y="946360"/>
            <a:ext cx="8085631" cy="5911640"/>
          </a:xfrm>
        </p:spPr>
        <p:txBody>
          <a:bodyPr/>
          <a:lstStyle/>
          <a:p>
            <a:pPr marL="82296" indent="0">
              <a:buNone/>
            </a:pPr>
            <a:r>
              <a:rPr lang="en-AU" sz="2400" dirty="0" smtClean="0"/>
              <a:t>“there </a:t>
            </a:r>
            <a:r>
              <a:rPr lang="en-AU" sz="2400" dirty="0"/>
              <a:t>is a largely unexamined myth around the extended timeframe allowed in a research </a:t>
            </a:r>
            <a:r>
              <a:rPr lang="en-AU" sz="2400" dirty="0" smtClean="0"/>
              <a:t>project and a correlating improvement in the outcomes of the practice. . .that </a:t>
            </a:r>
            <a:r>
              <a:rPr lang="en-AU" sz="2400" dirty="0"/>
              <a:t>myth extends to claiming that more time is spent in practice, but in </a:t>
            </a:r>
            <a:r>
              <a:rPr lang="en-AU" sz="2400" dirty="0" smtClean="0"/>
              <a:t>reality . . .more </a:t>
            </a:r>
            <a:r>
              <a:rPr lang="en-AU" sz="2400" dirty="0"/>
              <a:t>time is spent in thinking about, reading about and researching practice rather than </a:t>
            </a:r>
            <a:r>
              <a:rPr lang="en-AU" sz="2400" dirty="0" smtClean="0"/>
              <a:t>practising” </a:t>
            </a:r>
            <a:r>
              <a:rPr lang="en-AU" sz="2000" i="1" dirty="0"/>
              <a:t>Cheryl Stock (Dancing Elusive </a:t>
            </a:r>
            <a:r>
              <a:rPr lang="en-AU" sz="2000" i="1" dirty="0" err="1"/>
              <a:t>Knowledges</a:t>
            </a:r>
            <a:r>
              <a:rPr lang="en-AU" sz="2000" i="1" dirty="0"/>
              <a:t> Across the Research </a:t>
            </a:r>
            <a:r>
              <a:rPr lang="en-AU" sz="2000" i="1" dirty="0" smtClean="0"/>
              <a:t>Terrain, Edition 2)</a:t>
            </a:r>
          </a:p>
          <a:p>
            <a:pPr marL="82296" indent="0">
              <a:buNone/>
            </a:pPr>
            <a:r>
              <a:rPr lang="en-GB" sz="2000" i="1" dirty="0" smtClean="0"/>
              <a:t> </a:t>
            </a:r>
          </a:p>
          <a:p>
            <a:pPr marL="82296" indent="0">
              <a:buNone/>
            </a:pPr>
            <a:r>
              <a:rPr lang="en-AU" sz="2400" dirty="0" smtClean="0"/>
              <a:t>“No </a:t>
            </a:r>
            <a:r>
              <a:rPr lang="en-AU" sz="2400" dirty="0"/>
              <a:t>researcher wants capital ‘T’ theory to </a:t>
            </a:r>
            <a:r>
              <a:rPr lang="en-AU" sz="2400" dirty="0" smtClean="0"/>
              <a:t>straitjacket. . . Theory </a:t>
            </a:r>
            <a:r>
              <a:rPr lang="en-AU" sz="2400" dirty="0"/>
              <a:t>does not mean chaining our intellects, but scaffolding our knowledge, allowing us to climb </a:t>
            </a:r>
            <a:r>
              <a:rPr lang="en-AU" sz="2400" dirty="0" smtClean="0"/>
              <a:t>higher”</a:t>
            </a:r>
            <a:r>
              <a:rPr lang="en-AU" sz="2000" dirty="0" smtClean="0"/>
              <a:t> </a:t>
            </a:r>
            <a:r>
              <a:rPr lang="en-AU" sz="2000" i="1" dirty="0"/>
              <a:t>Jeri Kroll (The Creative Arts and New Knowledge – Do We Aim For Questions or Answers</a:t>
            </a:r>
            <a:r>
              <a:rPr lang="en-AU" sz="2000" i="1" dirty="0" smtClean="0"/>
              <a:t>?, Edition 2)</a:t>
            </a:r>
          </a:p>
          <a:p>
            <a:pPr marL="82296" indent="0">
              <a:buNone/>
            </a:pPr>
            <a:endParaRPr lang="en-AU" sz="2000" i="1" dirty="0"/>
          </a:p>
          <a:p>
            <a:pPr marL="82296" indent="0">
              <a:buNone/>
            </a:pPr>
            <a:r>
              <a:rPr lang="en-GB" sz="2400" i="1" dirty="0"/>
              <a:t> “</a:t>
            </a:r>
            <a:r>
              <a:rPr lang="en-GB" sz="2400" dirty="0"/>
              <a:t>one problem in the discourse in artistic research that such researchers barely quote each other’s projects” </a:t>
            </a:r>
            <a:r>
              <a:rPr lang="en-GB" sz="2000" i="1" dirty="0"/>
              <a:t>Linda </a:t>
            </a:r>
            <a:r>
              <a:rPr lang="en-GB" sz="2000" i="1" dirty="0" smtClean="0"/>
              <a:t>Ludwig (Poetry of the Real: Conversations on Arts Research, Edition 3)</a:t>
            </a:r>
            <a:endParaRPr lang="en-GB" sz="2000" i="1" dirty="0"/>
          </a:p>
          <a:p>
            <a:pPr marL="82296" indent="0">
              <a:buNone/>
            </a:pPr>
            <a:endParaRPr lang="en-AU" sz="2000" i="1" dirty="0" smtClean="0"/>
          </a:p>
          <a:p>
            <a:pPr marL="82296" indent="0">
              <a:buNone/>
            </a:pPr>
            <a:endParaRPr lang="en-GB" sz="2000" i="1" dirty="0" smtClean="0"/>
          </a:p>
          <a:p>
            <a:pPr marL="82296" indent="0">
              <a:buNone/>
            </a:pPr>
            <a:endParaRPr lang="en-US" sz="2000" i="1" dirty="0"/>
          </a:p>
        </p:txBody>
      </p:sp>
    </p:spTree>
    <p:extLst>
      <p:ext uri="{BB962C8B-B14F-4D97-AF65-F5344CB8AC3E}">
        <p14:creationId xmlns:p14="http://schemas.microsoft.com/office/powerpoint/2010/main" val="323770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585" y="274638"/>
            <a:ext cx="8053415" cy="1143000"/>
          </a:xfrm>
        </p:spPr>
        <p:txBody>
          <a:bodyPr>
            <a:noAutofit/>
          </a:bodyPr>
          <a:lstStyle/>
          <a:p>
            <a:r>
              <a:rPr lang="en-US" sz="3600" dirty="0" smtClean="0"/>
              <a:t>Australian Council of Deans and Directors of Creative Arts (DDCA)</a:t>
            </a:r>
            <a:endParaRPr lang="en-US" sz="3600" dirty="0"/>
          </a:p>
        </p:txBody>
      </p:sp>
      <p:sp>
        <p:nvSpPr>
          <p:cNvPr id="3" name="Content Placeholder 2"/>
          <p:cNvSpPr>
            <a:spLocks noGrp="1"/>
          </p:cNvSpPr>
          <p:nvPr>
            <p:ph idx="1"/>
          </p:nvPr>
        </p:nvSpPr>
        <p:spPr/>
        <p:txBody>
          <a:bodyPr/>
          <a:lstStyle/>
          <a:p>
            <a:pPr marL="82296" indent="0">
              <a:buNone/>
            </a:pPr>
            <a:r>
              <a:rPr lang="en-US" sz="2800" dirty="0" smtClean="0"/>
              <a:t>“to </a:t>
            </a:r>
            <a:r>
              <a:rPr lang="en-US" sz="2800" dirty="0"/>
              <a:t>advance the culture of scholarship in the creative arts higher education sector, offer strong leadership and advocacy for strategic development and advocate more broadly for the role of the creative arts in </a:t>
            </a:r>
            <a:r>
              <a:rPr lang="en-US" sz="2800" dirty="0" smtClean="0"/>
              <a:t>society”</a:t>
            </a:r>
          </a:p>
          <a:p>
            <a:pPr marL="82296" indent="0">
              <a:buNone/>
            </a:pPr>
            <a:endParaRPr lang="en-US" sz="2800" dirty="0" smtClean="0"/>
          </a:p>
          <a:p>
            <a:pPr marL="82296" indent="0">
              <a:buNone/>
            </a:pPr>
            <a:r>
              <a:rPr lang="en-US" sz="2800" dirty="0" smtClean="0"/>
              <a:t>Members: University creative arts faculties/ schools; independent tertiary arts </a:t>
            </a:r>
            <a:r>
              <a:rPr lang="en-US" sz="2800" dirty="0" err="1" smtClean="0"/>
              <a:t>organisations</a:t>
            </a:r>
            <a:r>
              <a:rPr lang="en-US" sz="2800" dirty="0" smtClean="0"/>
              <a:t>; peak bodies</a:t>
            </a:r>
          </a:p>
          <a:p>
            <a:pPr marL="82296" indent="0">
              <a:buNone/>
            </a:pPr>
            <a:endParaRPr lang="en-US" dirty="0" smtClean="0"/>
          </a:p>
        </p:txBody>
      </p:sp>
    </p:spTree>
    <p:extLst>
      <p:ext uri="{BB962C8B-B14F-4D97-AF65-F5344CB8AC3E}">
        <p14:creationId xmlns:p14="http://schemas.microsoft.com/office/powerpoint/2010/main" val="161958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our leadership</a:t>
            </a:r>
            <a:endParaRPr lang="en-US" dirty="0"/>
          </a:p>
        </p:txBody>
      </p:sp>
      <p:sp>
        <p:nvSpPr>
          <p:cNvPr id="3" name="Content Placeholder 2"/>
          <p:cNvSpPr>
            <a:spLocks noGrp="1"/>
          </p:cNvSpPr>
          <p:nvPr>
            <p:ph idx="1"/>
          </p:nvPr>
        </p:nvSpPr>
        <p:spPr/>
        <p:txBody>
          <a:bodyPr/>
          <a:lstStyle/>
          <a:p>
            <a:pPr marL="82296" indent="0">
              <a:buNone/>
            </a:pPr>
            <a:r>
              <a:rPr lang="en-US" sz="2400" dirty="0" smtClean="0"/>
              <a:t>“</a:t>
            </a:r>
            <a:r>
              <a:rPr lang="en-AU" sz="2400" dirty="0"/>
              <a:t>. . .a leader will provide scope </a:t>
            </a:r>
            <a:r>
              <a:rPr lang="en-AU" sz="2400" dirty="0" smtClean="0"/>
              <a:t>for. . .variation </a:t>
            </a:r>
            <a:r>
              <a:rPr lang="en-AU" sz="2400" dirty="0"/>
              <a:t>inside their organisation. It seems vitally important to allow complex ideas and relationships to flourish</a:t>
            </a:r>
            <a:r>
              <a:rPr lang="en-AU" sz="2400" dirty="0" smtClean="0"/>
              <a:t>.  </a:t>
            </a:r>
            <a:r>
              <a:rPr lang="en-AU" sz="2400" dirty="0"/>
              <a:t>And our musician identity provides just such an appreciation of complexity that then lends itself to positive and empathetic </a:t>
            </a:r>
            <a:r>
              <a:rPr lang="en-AU" sz="2400" dirty="0" smtClean="0"/>
              <a:t>leadership”</a:t>
            </a:r>
            <a:r>
              <a:rPr lang="en-AU" dirty="0" smtClean="0"/>
              <a:t> </a:t>
            </a:r>
            <a:r>
              <a:rPr lang="en-AU" sz="2000" i="1" dirty="0"/>
              <a:t>Anna Reid (Musician Identity and </a:t>
            </a:r>
            <a:r>
              <a:rPr lang="en-AU" sz="2000" i="1" dirty="0" smtClean="0"/>
              <a:t>Leadership, Edition 7)</a:t>
            </a:r>
            <a:endParaRPr lang="en-GB" sz="2000" i="1" dirty="0"/>
          </a:p>
          <a:p>
            <a:pPr marL="82296" indent="0">
              <a:buNone/>
            </a:pPr>
            <a:endParaRPr lang="en-US" dirty="0"/>
          </a:p>
        </p:txBody>
      </p:sp>
    </p:spTree>
    <p:extLst>
      <p:ext uri="{BB962C8B-B14F-4D97-AF65-F5344CB8AC3E}">
        <p14:creationId xmlns:p14="http://schemas.microsoft.com/office/powerpoint/2010/main" val="57900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helping the university to do better</a:t>
            </a:r>
            <a:endParaRPr lang="en-US" dirty="0"/>
          </a:p>
        </p:txBody>
      </p:sp>
      <p:sp>
        <p:nvSpPr>
          <p:cNvPr id="3" name="Content Placeholder 2"/>
          <p:cNvSpPr>
            <a:spLocks noGrp="1"/>
          </p:cNvSpPr>
          <p:nvPr>
            <p:ph idx="1"/>
          </p:nvPr>
        </p:nvSpPr>
        <p:spPr/>
        <p:txBody>
          <a:bodyPr/>
          <a:lstStyle/>
          <a:p>
            <a:pPr marL="82296" indent="0">
              <a:buNone/>
            </a:pPr>
            <a:r>
              <a:rPr lang="en-US" sz="2400" dirty="0" smtClean="0"/>
              <a:t>“</a:t>
            </a:r>
            <a:r>
              <a:rPr lang="en-AU" sz="2400" dirty="0"/>
              <a:t>. . we should be leading a vision for the future, because we have the infrastructure to do so. We have the capacity and obligation to lobby. We have staff whose ongoing wage permits them to experiment and take risks in their art, and involve their students in that process. We have to be the model of equitable and sustainable practices</a:t>
            </a:r>
            <a:r>
              <a:rPr lang="en-AU" sz="2400" dirty="0" smtClean="0"/>
              <a:t>.</a:t>
            </a:r>
            <a:r>
              <a:rPr lang="en-GB" sz="2400" dirty="0" smtClean="0"/>
              <a:t>” </a:t>
            </a:r>
            <a:r>
              <a:rPr lang="en-GB" sz="2000" i="1" dirty="0" smtClean="0"/>
              <a:t>Cat Hope &amp; Megan </a:t>
            </a:r>
            <a:r>
              <a:rPr lang="en-GB" sz="2000" i="1" dirty="0" err="1" smtClean="0"/>
              <a:t>Burslem</a:t>
            </a:r>
            <a:r>
              <a:rPr lang="en-GB" sz="2000" i="1" dirty="0" smtClean="0"/>
              <a:t> (Paving the way, edition 7)</a:t>
            </a:r>
            <a:endParaRPr lang="en-US" sz="2000" i="1" dirty="0"/>
          </a:p>
        </p:txBody>
      </p:sp>
    </p:spTree>
    <p:extLst>
      <p:ext uri="{BB962C8B-B14F-4D97-AF65-F5344CB8AC3E}">
        <p14:creationId xmlns:p14="http://schemas.microsoft.com/office/powerpoint/2010/main" val="2375348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1339"/>
          </a:xfrm>
        </p:spPr>
        <p:txBody>
          <a:bodyPr/>
          <a:lstStyle/>
          <a:p>
            <a:r>
              <a:rPr lang="en-US" dirty="0" smtClean="0"/>
              <a:t>Where to next?</a:t>
            </a:r>
            <a:endParaRPr lang="en-US" dirty="0"/>
          </a:p>
        </p:txBody>
      </p:sp>
      <p:sp>
        <p:nvSpPr>
          <p:cNvPr id="3" name="Content Placeholder 2"/>
          <p:cNvSpPr>
            <a:spLocks noGrp="1"/>
          </p:cNvSpPr>
          <p:nvPr>
            <p:ph idx="1"/>
          </p:nvPr>
        </p:nvSpPr>
        <p:spPr>
          <a:xfrm>
            <a:off x="1058369" y="1282567"/>
            <a:ext cx="8085631" cy="4965833"/>
          </a:xfrm>
        </p:spPr>
        <p:txBody>
          <a:bodyPr/>
          <a:lstStyle/>
          <a:p>
            <a:r>
              <a:rPr lang="en-US" sz="2400" dirty="0" smtClean="0"/>
              <a:t>build </a:t>
            </a:r>
            <a:r>
              <a:rPr lang="en-US" sz="2400" dirty="0"/>
              <a:t>our base of contributors and would like to hear more from our sessional and early career academics.  </a:t>
            </a:r>
          </a:p>
          <a:p>
            <a:r>
              <a:rPr lang="en-US" sz="2400" dirty="0" smtClean="0"/>
              <a:t>Grow our readership </a:t>
            </a:r>
            <a:r>
              <a:rPr lang="en-US" sz="2400" dirty="0"/>
              <a:t>grow particularly within our </a:t>
            </a:r>
            <a:r>
              <a:rPr lang="en-US" sz="2400" dirty="0" smtClean="0"/>
              <a:t>students</a:t>
            </a:r>
            <a:endParaRPr lang="en-US" sz="2400" dirty="0"/>
          </a:p>
          <a:p>
            <a:r>
              <a:rPr lang="en-US" sz="2400" dirty="0" smtClean="0"/>
              <a:t>engage </a:t>
            </a:r>
            <a:r>
              <a:rPr lang="en-US" sz="2400" dirty="0"/>
              <a:t>our colleagues in the Vocational Education and school sector into the discussion. </a:t>
            </a:r>
            <a:endParaRPr lang="en-US" sz="2400" dirty="0" smtClean="0"/>
          </a:p>
          <a:p>
            <a:pPr marL="82296" indent="0">
              <a:buNone/>
            </a:pPr>
            <a:endParaRPr lang="en-US" dirty="0" smtClean="0"/>
          </a:p>
          <a:p>
            <a:pPr marL="82296" indent="0">
              <a:buNone/>
            </a:pPr>
            <a:r>
              <a:rPr lang="en-US" sz="2400" dirty="0" smtClean="0"/>
              <a:t>“We </a:t>
            </a:r>
            <a:r>
              <a:rPr lang="en-US" sz="2400" dirty="0"/>
              <a:t>all know the power of people who are engaged and focused on success </a:t>
            </a:r>
            <a:r>
              <a:rPr lang="en-US" sz="2400" dirty="0" smtClean="0"/>
              <a:t>in </a:t>
            </a:r>
            <a:r>
              <a:rPr lang="en-US" sz="2400" dirty="0"/>
              <a:t>the arts, and </a:t>
            </a:r>
            <a:r>
              <a:rPr lang="en-US" sz="2400" dirty="0" smtClean="0"/>
              <a:t>the </a:t>
            </a:r>
            <a:r>
              <a:rPr lang="en-US" sz="2400" dirty="0"/>
              <a:t>importance of a strong higher education creative arts sector, so please spread the subscription word, help build our base. As always,  there is strength in numbers, a unity of purpose and voice and this is true more than ever before</a:t>
            </a:r>
            <a:r>
              <a:rPr lang="en-US" sz="2400" dirty="0" smtClean="0"/>
              <a:t>.” Su Baker, DDCA President</a:t>
            </a:r>
            <a:endParaRPr lang="en-US" sz="2400" dirty="0"/>
          </a:p>
        </p:txBody>
      </p:sp>
    </p:spTree>
    <p:extLst>
      <p:ext uri="{BB962C8B-B14F-4D97-AF65-F5344CB8AC3E}">
        <p14:creationId xmlns:p14="http://schemas.microsoft.com/office/powerpoint/2010/main" val="3898384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DDCA and </a:t>
            </a:r>
            <a:r>
              <a:rPr lang="en-US" dirty="0" err="1" smtClean="0"/>
              <a:t>NiTRO</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2"/>
              </a:rPr>
              <a:t>https</a:t>
            </a:r>
            <a:r>
              <a:rPr lang="en-US" dirty="0">
                <a:hlinkClick r:id="rId2"/>
              </a:rPr>
              <a:t>://www.ddca.edu.au</a:t>
            </a:r>
            <a:r>
              <a:rPr lang="en-US" dirty="0" smtClean="0">
                <a:hlinkClick r:id="rId2"/>
              </a:rPr>
              <a:t>/</a:t>
            </a:r>
            <a:endParaRPr lang="en-US" dirty="0" smtClean="0"/>
          </a:p>
          <a:p>
            <a:r>
              <a:rPr lang="en-US" dirty="0">
                <a:hlinkClick r:id="rId3"/>
              </a:rPr>
              <a:t>https://nitro.edu.au/</a:t>
            </a:r>
            <a:endParaRPr lang="en-US" dirty="0"/>
          </a:p>
          <a:p>
            <a:pPr marL="82296" indent="0">
              <a:buNone/>
            </a:pPr>
            <a:endParaRPr lang="en-US" dirty="0"/>
          </a:p>
        </p:txBody>
      </p:sp>
    </p:spTree>
    <p:extLst>
      <p:ext uri="{BB962C8B-B14F-4D97-AF65-F5344CB8AC3E}">
        <p14:creationId xmlns:p14="http://schemas.microsoft.com/office/powerpoint/2010/main" val="159798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p:txBody>
          <a:bodyPr>
            <a:normAutofit/>
          </a:bodyPr>
          <a:lstStyle/>
          <a:p>
            <a:r>
              <a:rPr lang="en-US" sz="2800" dirty="0" smtClean="0"/>
              <a:t>ARC ERA 2018 journal review (2017)</a:t>
            </a:r>
            <a:endParaRPr lang="en-US" sz="2800" dirty="0"/>
          </a:p>
          <a:p>
            <a:r>
              <a:rPr lang="en-US" sz="2800" dirty="0" smtClean="0"/>
              <a:t>ARC </a:t>
            </a:r>
            <a:r>
              <a:rPr lang="en-US" sz="2800" dirty="0"/>
              <a:t>Engagement and Impact Assessment Consultation </a:t>
            </a:r>
            <a:r>
              <a:rPr lang="en-US" sz="2800" dirty="0" smtClean="0"/>
              <a:t>(2016)</a:t>
            </a:r>
          </a:p>
          <a:p>
            <a:r>
              <a:rPr lang="en-US" sz="2800" dirty="0" smtClean="0"/>
              <a:t>Securing </a:t>
            </a:r>
            <a:r>
              <a:rPr lang="en-US" sz="2800" dirty="0"/>
              <a:t>Australia’s </a:t>
            </a:r>
            <a:r>
              <a:rPr lang="en-US" sz="2800" dirty="0" smtClean="0"/>
              <a:t>Future - </a:t>
            </a:r>
            <a:r>
              <a:rPr lang="en-US" sz="2800" dirty="0"/>
              <a:t>Research training system review by the Australian Council of Learned Academies ( ACOLA) (2015</a:t>
            </a:r>
            <a:r>
              <a:rPr lang="en-US" sz="2800" dirty="0" smtClean="0"/>
              <a:t>) </a:t>
            </a:r>
          </a:p>
          <a:p>
            <a:r>
              <a:rPr lang="en-US" sz="2800" dirty="0" smtClean="0"/>
              <a:t>Review </a:t>
            </a:r>
            <a:r>
              <a:rPr lang="en-US" sz="2800" dirty="0"/>
              <a:t>of Research Policy and funding arrangements (2015)</a:t>
            </a:r>
          </a:p>
        </p:txBody>
      </p:sp>
    </p:spTree>
    <p:extLst>
      <p:ext uri="{BB962C8B-B14F-4D97-AF65-F5344CB8AC3E}">
        <p14:creationId xmlns:p14="http://schemas.microsoft.com/office/powerpoint/2010/main" val="220358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a:xfrm>
            <a:off x="1120626" y="1447800"/>
            <a:ext cx="7813062" cy="4800600"/>
          </a:xfrm>
        </p:spPr>
        <p:txBody>
          <a:bodyPr/>
          <a:lstStyle/>
          <a:p>
            <a:r>
              <a:rPr lang="en-US" dirty="0" smtClean="0"/>
              <a:t>Coverage in Media, conferences &amp; journals </a:t>
            </a:r>
          </a:p>
          <a:p>
            <a:r>
              <a:rPr lang="en-US" dirty="0" smtClean="0"/>
              <a:t>DDCA conferences and symposia</a:t>
            </a:r>
          </a:p>
          <a:p>
            <a:pPr>
              <a:buFont typeface="Courier New"/>
              <a:buChar char="o"/>
            </a:pPr>
            <a:r>
              <a:rPr lang="en-US" sz="2400" dirty="0" smtClean="0"/>
              <a:t>Inaugural Conference (Melbourne) 2014</a:t>
            </a:r>
          </a:p>
          <a:p>
            <a:pPr>
              <a:buFont typeface="Courier New"/>
              <a:buChar char="o"/>
            </a:pPr>
            <a:r>
              <a:rPr lang="en-US" sz="2400" dirty="0" smtClean="0"/>
              <a:t>Annual Conference (Adelaide) 2015</a:t>
            </a:r>
          </a:p>
          <a:p>
            <a:pPr>
              <a:buFont typeface="Courier New"/>
              <a:buChar char="o"/>
            </a:pPr>
            <a:r>
              <a:rPr lang="en-US" sz="2400" dirty="0"/>
              <a:t>The Outstanding Field: Artistic Research Emerging from the </a:t>
            </a:r>
            <a:r>
              <a:rPr lang="en-US" sz="2400" dirty="0" smtClean="0"/>
              <a:t>Academy (</a:t>
            </a:r>
            <a:r>
              <a:rPr lang="en-US" sz="2400" dirty="0"/>
              <a:t>M</a:t>
            </a:r>
            <a:r>
              <a:rPr lang="en-US" sz="2400" dirty="0" smtClean="0"/>
              <a:t>elbourne) 2015</a:t>
            </a:r>
          </a:p>
          <a:p>
            <a:pPr>
              <a:buFont typeface="Courier New"/>
              <a:buChar char="o"/>
            </a:pPr>
            <a:r>
              <a:rPr lang="en-US" sz="2400" dirty="0"/>
              <a:t>Students In Creative Arts </a:t>
            </a:r>
            <a:r>
              <a:rPr lang="en-US" sz="2400" dirty="0" smtClean="0"/>
              <a:t>Research (Newcastle) 2016</a:t>
            </a:r>
          </a:p>
          <a:p>
            <a:pPr>
              <a:buFont typeface="Courier New"/>
              <a:buChar char="o"/>
            </a:pPr>
            <a:endParaRPr lang="en-US" sz="2400" dirty="0"/>
          </a:p>
          <a:p>
            <a:pPr>
              <a:buFont typeface="Courier New"/>
              <a:buChar char="o"/>
            </a:pPr>
            <a:r>
              <a:rPr lang="en-US" sz="2400" b="1" dirty="0"/>
              <a:t>Beyond Research: Creative arts in the impact, engagement and innovation agenda. </a:t>
            </a:r>
            <a:r>
              <a:rPr lang="en-US" sz="2400" b="1" dirty="0" smtClean="0"/>
              <a:t>(Melbourne) 22 September 2017</a:t>
            </a:r>
            <a:r>
              <a:rPr lang="en-US" sz="2400" b="1" dirty="0"/>
              <a:t>.</a:t>
            </a:r>
          </a:p>
        </p:txBody>
      </p:sp>
    </p:spTree>
    <p:extLst>
      <p:ext uri="{BB962C8B-B14F-4D97-AF65-F5344CB8AC3E}">
        <p14:creationId xmlns:p14="http://schemas.microsoft.com/office/powerpoint/2010/main" val="23639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NiTRO</a:t>
            </a:r>
            <a:endParaRPr lang="en-US" dirty="0"/>
          </a:p>
        </p:txBody>
      </p:sp>
      <p:sp>
        <p:nvSpPr>
          <p:cNvPr id="3" name="Content Placeholder 2"/>
          <p:cNvSpPr>
            <a:spLocks noGrp="1"/>
          </p:cNvSpPr>
          <p:nvPr>
            <p:ph idx="1"/>
          </p:nvPr>
        </p:nvSpPr>
        <p:spPr>
          <a:xfrm>
            <a:off x="1435608" y="1220307"/>
            <a:ext cx="7498080" cy="5028093"/>
          </a:xfrm>
        </p:spPr>
        <p:txBody>
          <a:bodyPr/>
          <a:lstStyle/>
          <a:p>
            <a:pPr marL="82296" indent="0">
              <a:buNone/>
            </a:pPr>
            <a:r>
              <a:rPr lang="en-US" sz="2800" dirty="0" smtClean="0"/>
              <a:t>“a </a:t>
            </a:r>
            <a:r>
              <a:rPr lang="en-US" sz="2800" dirty="0"/>
              <a:t>platform for creative artists practicing in academia to contribute to informed discussion about issues and activities relating to </a:t>
            </a:r>
            <a:r>
              <a:rPr lang="en-US" sz="2800" dirty="0" smtClean="0"/>
              <a:t>practice</a:t>
            </a:r>
            <a:r>
              <a:rPr lang="en-US" sz="2800" dirty="0"/>
              <a:t>, research and </a:t>
            </a:r>
            <a:r>
              <a:rPr lang="en-US" sz="2800" dirty="0" smtClean="0"/>
              <a:t>teaching”</a:t>
            </a:r>
          </a:p>
          <a:p>
            <a:r>
              <a:rPr lang="en-US" sz="2400" dirty="0" smtClean="0"/>
              <a:t>Launched 30 June 2016</a:t>
            </a:r>
          </a:p>
          <a:p>
            <a:r>
              <a:rPr lang="en-US" sz="2400" dirty="0" smtClean="0"/>
              <a:t>97 contributors - creative </a:t>
            </a:r>
            <a:r>
              <a:rPr lang="en-US" sz="2400" dirty="0"/>
              <a:t>arts </a:t>
            </a:r>
            <a:r>
              <a:rPr lang="en-US" sz="2400" dirty="0" smtClean="0"/>
              <a:t>staff domestic and international;  media commentators, VCs, DVCs </a:t>
            </a:r>
          </a:p>
          <a:p>
            <a:r>
              <a:rPr lang="en-US" sz="2400" dirty="0" smtClean="0"/>
              <a:t>numerous </a:t>
            </a:r>
            <a:r>
              <a:rPr lang="en-US" sz="2400" dirty="0"/>
              <a:t>news items and event details; </a:t>
            </a:r>
            <a:r>
              <a:rPr lang="en-US" sz="2400" dirty="0" smtClean="0"/>
              <a:t>and a </a:t>
            </a:r>
            <a:r>
              <a:rPr lang="en-US" sz="2400" dirty="0"/>
              <a:t>special feature on exhibitions, shows, screenings and ‘happenings’ taking place across the Australian </a:t>
            </a:r>
            <a:r>
              <a:rPr lang="en-US" sz="2400" dirty="0" smtClean="0"/>
              <a:t>tertiary arts </a:t>
            </a:r>
            <a:r>
              <a:rPr lang="en-US" sz="2400" dirty="0"/>
              <a:t>sector</a:t>
            </a:r>
            <a:r>
              <a:rPr lang="en-US" dirty="0"/>
              <a:t>.</a:t>
            </a:r>
          </a:p>
        </p:txBody>
      </p:sp>
    </p:spTree>
    <p:extLst>
      <p:ext uri="{BB962C8B-B14F-4D97-AF65-F5344CB8AC3E}">
        <p14:creationId xmlns:p14="http://schemas.microsoft.com/office/powerpoint/2010/main" val="236581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NiTRO</a:t>
            </a:r>
            <a:r>
              <a:rPr lang="en-US" dirty="0" smtClean="0"/>
              <a:t> </a:t>
            </a:r>
            <a:r>
              <a:rPr lang="mr-IN" dirty="0" smtClean="0"/>
              <a:t>–</a:t>
            </a:r>
            <a:r>
              <a:rPr lang="en-US" dirty="0" smtClean="0"/>
              <a:t> Global readership</a:t>
            </a:r>
            <a:endParaRPr lang="en-US" dirty="0"/>
          </a:p>
        </p:txBody>
      </p:sp>
      <p:pic>
        <p:nvPicPr>
          <p:cNvPr id="4" name="Content Placeholder 3" descr="nitro global readership.jpeg"/>
          <p:cNvPicPr>
            <a:picLocks noGrp="1" noChangeAspect="1"/>
          </p:cNvPicPr>
          <p:nvPr>
            <p:ph idx="1"/>
          </p:nvPr>
        </p:nvPicPr>
        <p:blipFill>
          <a:blip r:embed="rId2">
            <a:extLst>
              <a:ext uri="{28A0092B-C50C-407E-A947-70E740481C1C}">
                <a14:useLocalDpi xmlns:a14="http://schemas.microsoft.com/office/drawing/2010/main" val="0"/>
              </a:ext>
            </a:extLst>
          </a:blip>
          <a:srcRect l="2196" r="2196"/>
          <a:stretch>
            <a:fillRect/>
          </a:stretch>
        </p:blipFill>
        <p:spPr/>
      </p:pic>
    </p:spTree>
    <p:extLst>
      <p:ext uri="{BB962C8B-B14F-4D97-AF65-F5344CB8AC3E}">
        <p14:creationId xmlns:p14="http://schemas.microsoft.com/office/powerpoint/2010/main" val="113370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eadership</a:t>
            </a:r>
            <a:endParaRPr lang="en-US" dirty="0"/>
          </a:p>
        </p:txBody>
      </p:sp>
      <p:sp>
        <p:nvSpPr>
          <p:cNvPr id="3" name="Content Placeholder 2"/>
          <p:cNvSpPr>
            <a:spLocks noGrp="1"/>
          </p:cNvSpPr>
          <p:nvPr>
            <p:ph idx="1"/>
          </p:nvPr>
        </p:nvSpPr>
        <p:spPr/>
        <p:txBody>
          <a:bodyPr/>
          <a:lstStyle/>
          <a:p>
            <a:r>
              <a:rPr lang="en-US" dirty="0" smtClean="0"/>
              <a:t>Online readers</a:t>
            </a:r>
          </a:p>
          <a:p>
            <a:pPr lvl="1">
              <a:buFont typeface="Courier New"/>
              <a:buChar char="o"/>
            </a:pPr>
            <a:r>
              <a:rPr lang="en-US" dirty="0" smtClean="0"/>
              <a:t>7,670 users</a:t>
            </a:r>
          </a:p>
          <a:p>
            <a:pPr lvl="1">
              <a:buFont typeface="Courier New"/>
              <a:buChar char="o"/>
            </a:pPr>
            <a:r>
              <a:rPr lang="en-US" dirty="0" smtClean="0"/>
              <a:t>22,413 page views</a:t>
            </a:r>
          </a:p>
          <a:p>
            <a:pPr marL="402336" lvl="1" indent="0">
              <a:buNone/>
            </a:pPr>
            <a:endParaRPr lang="en-US" dirty="0" smtClean="0"/>
          </a:p>
          <a:p>
            <a:pPr>
              <a:buFont typeface="Arial"/>
              <a:buChar char="•"/>
            </a:pPr>
            <a:r>
              <a:rPr lang="en-US" dirty="0" smtClean="0"/>
              <a:t>Registered Readers</a:t>
            </a:r>
          </a:p>
          <a:p>
            <a:pPr lvl="1">
              <a:buFont typeface="Courier New"/>
              <a:buChar char="o"/>
            </a:pPr>
            <a:r>
              <a:rPr lang="en-US" dirty="0" smtClean="0"/>
              <a:t>Nearly 400 </a:t>
            </a:r>
            <a:r>
              <a:rPr lang="mr-IN" dirty="0" smtClean="0"/>
              <a:t>–</a:t>
            </a:r>
            <a:r>
              <a:rPr lang="en-US" dirty="0" smtClean="0"/>
              <a:t> majority fulltime academic staff</a:t>
            </a:r>
          </a:p>
          <a:p>
            <a:pPr lvl="1">
              <a:buFont typeface="Courier New"/>
              <a:buChar char="o"/>
            </a:pPr>
            <a:r>
              <a:rPr lang="en-US" dirty="0" smtClean="0"/>
              <a:t>73% active arts practitioners </a:t>
            </a:r>
          </a:p>
          <a:p>
            <a:pPr lvl="1">
              <a:buFont typeface="Courier New"/>
              <a:buChar char="o"/>
            </a:pPr>
            <a:r>
              <a:rPr lang="en-US" dirty="0" smtClean="0"/>
              <a:t>Just over 10 % students</a:t>
            </a:r>
          </a:p>
          <a:p>
            <a:pPr lvl="1">
              <a:buFont typeface="Courier New"/>
              <a:buChar char="o"/>
            </a:pPr>
            <a:endParaRPr lang="en-US" dirty="0"/>
          </a:p>
        </p:txBody>
      </p:sp>
    </p:spTree>
    <p:extLst>
      <p:ext uri="{BB962C8B-B14F-4D97-AF65-F5344CB8AC3E}">
        <p14:creationId xmlns:p14="http://schemas.microsoft.com/office/powerpoint/2010/main" val="137010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724" y="274638"/>
            <a:ext cx="7931544" cy="1143000"/>
          </a:xfrm>
        </p:spPr>
        <p:txBody>
          <a:bodyPr/>
          <a:lstStyle/>
          <a:p>
            <a:r>
              <a:rPr lang="en-US" dirty="0"/>
              <a:t>S</a:t>
            </a:r>
            <a:r>
              <a:rPr lang="en-US" dirty="0" smtClean="0"/>
              <a:t>haping DDCA and </a:t>
            </a:r>
            <a:r>
              <a:rPr lang="en-US" dirty="0" err="1" smtClean="0"/>
              <a:t>NiTRO</a:t>
            </a:r>
            <a:endParaRPr lang="en-US" dirty="0"/>
          </a:p>
        </p:txBody>
      </p:sp>
      <p:sp>
        <p:nvSpPr>
          <p:cNvPr id="3" name="Content Placeholder 2"/>
          <p:cNvSpPr>
            <a:spLocks noGrp="1"/>
          </p:cNvSpPr>
          <p:nvPr>
            <p:ph idx="1"/>
          </p:nvPr>
        </p:nvSpPr>
        <p:spPr/>
        <p:txBody>
          <a:bodyPr/>
          <a:lstStyle/>
          <a:p>
            <a:pPr marL="82296" indent="0">
              <a:buNone/>
            </a:pPr>
            <a:r>
              <a:rPr lang="en-US" dirty="0" smtClean="0"/>
              <a:t>DDCA Board 8 members </a:t>
            </a:r>
            <a:r>
              <a:rPr lang="en-US" sz="2400" i="1" dirty="0" smtClean="0"/>
              <a:t>(plus 2 co-opted &amp; 2 ex-officio)</a:t>
            </a:r>
          </a:p>
          <a:p>
            <a:r>
              <a:rPr lang="en-US" dirty="0" smtClean="0"/>
              <a:t>Su Baker (Melbourne), President</a:t>
            </a:r>
          </a:p>
          <a:p>
            <a:r>
              <a:rPr lang="en-US" dirty="0" smtClean="0"/>
              <a:t>Kim </a:t>
            </a:r>
            <a:r>
              <a:rPr lang="en-US" dirty="0" err="1" smtClean="0"/>
              <a:t>Vincs</a:t>
            </a:r>
            <a:r>
              <a:rPr lang="en-US" dirty="0" smtClean="0"/>
              <a:t> (Swinburne), Secretary</a:t>
            </a:r>
          </a:p>
          <a:p>
            <a:r>
              <a:rPr lang="en-US" dirty="0" smtClean="0"/>
              <a:t>Marie Sierra (UNSW),Treasurer</a:t>
            </a:r>
          </a:p>
          <a:p>
            <a:r>
              <a:rPr lang="en-US" dirty="0" smtClean="0"/>
              <a:t>Sarah Miller (Wollongong), Member</a:t>
            </a:r>
          </a:p>
          <a:p>
            <a:endParaRPr lang="en-US" dirty="0"/>
          </a:p>
          <a:p>
            <a:r>
              <a:rPr lang="en-US" dirty="0" smtClean="0"/>
              <a:t>59% </a:t>
            </a:r>
            <a:r>
              <a:rPr lang="en-US" dirty="0" err="1" smtClean="0"/>
              <a:t>NiTRO</a:t>
            </a:r>
            <a:r>
              <a:rPr lang="en-US" dirty="0" smtClean="0"/>
              <a:t> Registered Readers are women*</a:t>
            </a:r>
          </a:p>
          <a:p>
            <a:endParaRPr lang="en-US" dirty="0" smtClean="0"/>
          </a:p>
          <a:p>
            <a:pPr marL="82296" indent="0">
              <a:buNone/>
            </a:pPr>
            <a:endParaRPr lang="en-US" dirty="0" smtClean="0"/>
          </a:p>
          <a:p>
            <a:endParaRPr lang="en-US" dirty="0"/>
          </a:p>
        </p:txBody>
      </p:sp>
    </p:spTree>
    <p:extLst>
      <p:ext uri="{BB962C8B-B14F-4D97-AF65-F5344CB8AC3E}">
        <p14:creationId xmlns:p14="http://schemas.microsoft.com/office/powerpoint/2010/main" val="37240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724" y="274638"/>
            <a:ext cx="7931544" cy="1143000"/>
          </a:xfrm>
        </p:spPr>
        <p:txBody>
          <a:bodyPr/>
          <a:lstStyle/>
          <a:p>
            <a:r>
              <a:rPr lang="en-US" dirty="0" err="1" smtClean="0"/>
              <a:t>NiTRO</a:t>
            </a:r>
            <a:r>
              <a:rPr lang="en-US" dirty="0" smtClean="0"/>
              <a:t> Contributors (8 editions)</a:t>
            </a:r>
            <a:endParaRPr lang="en-US" dirty="0"/>
          </a:p>
        </p:txBody>
      </p:sp>
      <p:sp>
        <p:nvSpPr>
          <p:cNvPr id="3" name="Content Placeholder 2"/>
          <p:cNvSpPr>
            <a:spLocks noGrp="1"/>
          </p:cNvSpPr>
          <p:nvPr>
            <p:ph idx="1"/>
          </p:nvPr>
        </p:nvSpPr>
        <p:spPr/>
        <p:txBody>
          <a:bodyPr/>
          <a:lstStyle/>
          <a:p>
            <a:pPr marL="82296" indent="0">
              <a:buNone/>
            </a:pPr>
            <a:endParaRPr lang="en-US" dirty="0" smtClean="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962490857"/>
              </p:ext>
            </p:extLst>
          </p:nvPr>
        </p:nvGraphicFramePr>
        <p:xfrm>
          <a:off x="1435608" y="2104407"/>
          <a:ext cx="7267924" cy="37919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50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297</TotalTime>
  <Words>1783</Words>
  <Application>Microsoft Macintosh PowerPoint</Application>
  <PresentationFormat>On-screen Show (4:3)</PresentationFormat>
  <Paragraphs>107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The Australian Council of Deans and Directors of Creative Arts  and</vt:lpstr>
      <vt:lpstr>Australian Council of Deans and Directors of Creative Arts (DDCA)</vt:lpstr>
      <vt:lpstr>Advocacy</vt:lpstr>
      <vt:lpstr>Advocacy</vt:lpstr>
      <vt:lpstr>NiTRO</vt:lpstr>
      <vt:lpstr>NiTRO – Global readership</vt:lpstr>
      <vt:lpstr>Readership</vt:lpstr>
      <vt:lpstr>Shaping DDCA and NiTRO</vt:lpstr>
      <vt:lpstr>NiTRO Contributors (8 editions)</vt:lpstr>
      <vt:lpstr>Focus and Concerns</vt:lpstr>
      <vt:lpstr>Importance of Communicating</vt:lpstr>
      <vt:lpstr>In our own terms</vt:lpstr>
      <vt:lpstr>Against our own measures</vt:lpstr>
      <vt:lpstr>Enhancing student learning</vt:lpstr>
      <vt:lpstr>And student careers</vt:lpstr>
      <vt:lpstr>Working with our communities</vt:lpstr>
      <vt:lpstr>And our arts colleagues outside academia</vt:lpstr>
      <vt:lpstr>Focusing on artists health</vt:lpstr>
      <vt:lpstr>Addressing our own challenges</vt:lpstr>
      <vt:lpstr>Improving our leadership</vt:lpstr>
      <vt:lpstr>and helping the university to do better</vt:lpstr>
      <vt:lpstr>Where to next?</vt:lpstr>
      <vt:lpstr>DDCA and NiTRO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Australian Council of Deans and Directors of Creative Arts  and</dc:title>
  <dc:creator>anon Wilson</dc:creator>
  <cp:lastModifiedBy>anon Wilson</cp:lastModifiedBy>
  <cp:revision>29</cp:revision>
  <dcterms:created xsi:type="dcterms:W3CDTF">2017-07-18T03:33:43Z</dcterms:created>
  <dcterms:modified xsi:type="dcterms:W3CDTF">2017-10-26T23:17:07Z</dcterms:modified>
</cp:coreProperties>
</file>